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8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288">
          <p15:clr>
            <a:srgbClr val="A4A3A4"/>
          </p15:clr>
        </p15:guide>
        <p15:guide id="7" pos="4896">
          <p15:clr>
            <a:srgbClr val="A4A3A4"/>
          </p15:clr>
        </p15:guide>
        <p15:guide id="8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67" autoAdjust="0"/>
  </p:normalViewPr>
  <p:slideViewPr>
    <p:cSldViewPr>
      <p:cViewPr varScale="1">
        <p:scale>
          <a:sx n="73" d="100"/>
          <a:sy n="73" d="100"/>
        </p:scale>
        <p:origin x="1482" y="72"/>
      </p:cViewPr>
      <p:guideLst>
        <p:guide orient="horz" pos="2160"/>
        <p:guide orient="horz" pos="1296"/>
        <p:guide orient="horz" pos="1008"/>
        <p:guide pos="2880"/>
        <p:guide pos="576"/>
        <p:guide pos="288"/>
        <p:guide pos="4896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795F0F-51A0-44BA-8F10-A3ECB4F20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191556-DB04-4F02-8F72-1E699B2BF7BA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smtClean="0">
                <a:latin typeface="Arial" panose="020B0604020202020204" pitchFamily="34" charset="0"/>
              </a:rPr>
              <a:t>¿ Cuales son algunas de las cosas que los propietarios responsables de embarcaciones tendrán que saber en relación con el funcionamiento de la embarcación en respecto a la seguridad?</a:t>
            </a:r>
            <a:r>
              <a:rPr lang="es-ES" b="1" smtClean="0">
                <a:latin typeface="Arial" panose="020B0604020202020204" pitchFamily="34" charset="0"/>
              </a:rPr>
              <a:t> </a:t>
            </a:r>
          </a:p>
          <a:p>
            <a:pPr marL="228600" indent="-228600" eaLnBrk="1" hangingPunct="1"/>
            <a:endParaRPr lang="es-ES" b="1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smtClean="0">
                <a:latin typeface="Arial" panose="020B0604020202020204" pitchFamily="34" charset="0"/>
              </a:rPr>
              <a:t>Buscar estas respuestas: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s-ES" smtClean="0">
                <a:latin typeface="Arial" panose="020B0604020202020204" pitchFamily="34" charset="0"/>
              </a:rPr>
              <a:t>Manejando la embarcación correctamente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s-ES" smtClean="0">
                <a:latin typeface="Arial" panose="020B0604020202020204" pitchFamily="34" charset="0"/>
              </a:rPr>
              <a:t>Tratar a los demás en el agua con cortesía</a:t>
            </a:r>
          </a:p>
          <a:p>
            <a:pPr marL="228600" indent="-228600" eaLnBrk="1" hangingPunct="1">
              <a:buFontTx/>
              <a:buAutoNum type="arabicPeriod"/>
            </a:pPr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b="1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What are some of the things responsible boat owners will need to know, regarding “operating a vessel safely?</a:t>
            </a:r>
          </a:p>
          <a:p>
            <a:pPr marL="228600" indent="-228600" eaLnBrk="1" hangingPunct="1"/>
            <a:endParaRPr lang="es-E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smtClean="0">
                <a:latin typeface="Arial" panose="020B0604020202020204" pitchFamily="34" charset="0"/>
              </a:rPr>
              <a:t>Look for these replies: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s-ES" smtClean="0">
                <a:latin typeface="Arial" panose="020B0604020202020204" pitchFamily="34" charset="0"/>
              </a:rPr>
              <a:t>Handling the boat properly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s-ES" smtClean="0">
                <a:latin typeface="Arial" panose="020B0604020202020204" pitchFamily="34" charset="0"/>
              </a:rPr>
              <a:t>Treat others on the water with courtesy</a:t>
            </a:r>
          </a:p>
        </p:txBody>
      </p:sp>
    </p:spTree>
    <p:extLst>
      <p:ext uri="{BB962C8B-B14F-4D97-AF65-F5344CB8AC3E}">
        <p14:creationId xmlns:p14="http://schemas.microsoft.com/office/powerpoint/2010/main" val="158080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2A7A61-84BE-4BCE-81A2-B2BFD9717F73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Incorrect=incorrecto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Correct=correcto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es la foto del medio la forma correcta de ejecutar en una ola?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Ángulo más cómodo; peligros del acercamiento de frente; el bote puede rodar si está en el seno de la ola.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Why is the middle picture the correct way to run into a wave?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Reply: Most comfortable angle; dangers of head on approach; boat can roll if in the trough.</a:t>
            </a:r>
          </a:p>
        </p:txBody>
      </p:sp>
    </p:spTree>
    <p:extLst>
      <p:ext uri="{BB962C8B-B14F-4D97-AF65-F5344CB8AC3E}">
        <p14:creationId xmlns:p14="http://schemas.microsoft.com/office/powerpoint/2010/main" val="64677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7C08B0-4FCD-411E-BF04-F5BEF1709B3C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es el corriente con las olas un desafío?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El bote puede “esquiar” debajo de la cara de la ola haciendo que (irse por-ojo)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¿Cuál es la mejor manera de manejar su bote?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Utilizar la potencia del motor y los ajustes de velocidad para permanecer en el lado posterior de la ola.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Botes pesados de desplazamiento lento, deben reducir la velocidad y dejar la ola pasar por debajo.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Why is running with the waves a challenge?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Reply:  Boat can “ski” down the wave face causing it to pitchpole.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What is thebest way to handle your boat?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Reply:  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Use engine power and speed adjustments to stay on the backside of the wave.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Heavy, slow displacement boats, slow down and let the wave pass under you.</a:t>
            </a:r>
          </a:p>
        </p:txBody>
      </p:sp>
    </p:spTree>
    <p:extLst>
      <p:ext uri="{BB962C8B-B14F-4D97-AF65-F5344CB8AC3E}">
        <p14:creationId xmlns:p14="http://schemas.microsoft.com/office/powerpoint/2010/main" val="172568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1BC36-C757-47FD-AC18-56162108DFB9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¿Cuál es el mejor ángulo para tomar las olas y estelas?</a:t>
            </a:r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Ask</a:t>
            </a:r>
            <a:r>
              <a:rPr lang="en-US" smtClean="0">
                <a:latin typeface="Arial" panose="020B0604020202020204" pitchFamily="34" charset="0"/>
              </a:rPr>
              <a:t>:  What is the best angle to take waves and wakes?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50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59E758-D711-4079-A7D1-28C810AD3A5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La o pregunta en la filmina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 deben incluir: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Usted es responsable por la estela y cualquier daño que pueda causar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Operar a velocidad segura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Mantenga una distancia segura de otras embarcaciones o personas en el agua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the question on the slide.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Replies should include: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You are responsible for wake and any damage it may cause.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Operate at safe speed.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Keep a safe distance from other boats or people in the water.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AB42E-7098-4CDF-815F-57AB42B7606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 por un voluntario que describa zarpando con el viento / corriente en el muelle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Suelte el cabo de popa—deja puesto el esprín de la proa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Ponga en “marcha de avance”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  </a:t>
            </a:r>
            <a:r>
              <a:rPr lang="es-ES" smtClean="0">
                <a:latin typeface="Arial" panose="020B0604020202020204" pitchFamily="34" charset="0"/>
              </a:rPr>
              <a:t>La popa del bote acercándose poco a poco 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Suelte el esprín de la proa y retrocede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for a volunteer to describe casting off with wind/current on the dock.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Release stern line – leave bow spring line on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Put into “forward gear”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Boat stern will edge out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Release bow spring line and back out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7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A9A1BA-BB29-4C0D-80F5-602A4FE0EB99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por un voluntario que describa zarpando sin el viento / corriente en el muelle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Suelte las líneas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Empuje el bote para fuera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Cambiar de marcha para adelante y salga suavemente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for a volunteer to describe casting off with wind/current off the dock.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Release lines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Push boat away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Shift into Forward and ease away</a:t>
            </a:r>
          </a:p>
        </p:txBody>
      </p:sp>
    </p:spTree>
    <p:extLst>
      <p:ext uri="{BB962C8B-B14F-4D97-AF65-F5344CB8AC3E}">
        <p14:creationId xmlns:p14="http://schemas.microsoft.com/office/powerpoint/2010/main" val="2109601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5698C-8A69-4B61-95A6-62AB35BFA228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 la pregunta en la filmina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Qué es la dirección del viento/corriente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¿Están las defensas fuera?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¿Están listos los cabos de amarra?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Acercamiento LENTO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Recuerden que nunca debe de usar las manos o brazos para empujar el bote al salir o para prevenir el bote golpear el muelle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the question on the slide.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Responses: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What is the direction of the wind/current?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Are fenders out?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Are docklines </a:t>
            </a:r>
            <a:r>
              <a:rPr lang="en-US" smtClean="0">
                <a:latin typeface="Arial" panose="020B0604020202020204" pitchFamily="34" charset="0"/>
              </a:rPr>
              <a:t>ready?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panose="020B0604020202020204" pitchFamily="34" charset="0"/>
              </a:rPr>
              <a:t>  SLOW approach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Remind that hands and arms should never be used to fend off.</a:t>
            </a:r>
          </a:p>
        </p:txBody>
      </p:sp>
    </p:spTree>
    <p:extLst>
      <p:ext uri="{BB962C8B-B14F-4D97-AF65-F5344CB8AC3E}">
        <p14:creationId xmlns:p14="http://schemas.microsoft.com/office/powerpoint/2010/main" val="2512568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C1B90D-8E27-47F3-A3D3-B76588B92B53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medidas se están haciendo aquí para atracare el bote?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Acercamiento lento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Ángulo estrecho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Baje y asegure las amarras de proa/popa</a:t>
            </a:r>
          </a:p>
          <a:p>
            <a:pPr algn="r"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what steps are being done here to dock the boat?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Responses: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Slow approach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Narrow angle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Step off and secure bow/stern lines</a:t>
            </a:r>
          </a:p>
        </p:txBody>
      </p:sp>
    </p:spTree>
    <p:extLst>
      <p:ext uri="{BB962C8B-B14F-4D97-AF65-F5344CB8AC3E}">
        <p14:creationId xmlns:p14="http://schemas.microsoft.com/office/powerpoint/2010/main" val="56251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5EFAE-618E-462B-B739-175227DFF432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Por un voluntario que describa atracando con viento/corriente saliendo del atracadero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Ángulo afilado de aproximación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Línea de proa está asegurada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Gire el timón con fuerza hacia el atracadero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Motor en reversa para traer la prora adentro 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for a volunteer to describe docking with wind/current off the dock.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Sharp angle of approach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Bow line is secured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Turn helm hard over towards the dock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Engine in reverse to bring stern in.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7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B6F79D-3298-4A82-BBED-4F2B11FC834F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hacen estas líneas?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Líneas de proa y popa no permiten que el bote se aleje del muelle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Los esprines previenen el bote de moverse hacia adelante y hacia atrás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efecto tendrán las mares sobre las líneas del muelle?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 el establecimiento de las líneas de modo que el bote pueda moverse con las mareas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What do these lines do?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Response: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Bow and stern lines keep boat from moving away from dock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 Spring lines prevent boat from moving forward and back.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What effect will tides have on docklines?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setting the lines so that the boat can move with the tides.</a:t>
            </a:r>
          </a:p>
        </p:txBody>
      </p:sp>
    </p:spTree>
    <p:extLst>
      <p:ext uri="{BB962C8B-B14F-4D97-AF65-F5344CB8AC3E}">
        <p14:creationId xmlns:p14="http://schemas.microsoft.com/office/powerpoint/2010/main" val="105130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E38F5A-BF72-4594-8D4D-CA463DDA1F66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Este capítulo proporciona una visión general de estos temas importantes.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This chapter provides an overview of these important topics.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64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B3426E-BC9A-4CC1-ACCA-6B6C6BD16A9D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¿Cuándo usted vería el material de protección?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When would you use the chafing gear?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4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E430C4-BF92-4ADB-9EDA-BAEF31A14603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¿El ancla “correcta” para usted depende de qué factores?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 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Tamaño y forma del bote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Tipo de fondo marino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Anclaje para almorzar o una emergencia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The “right” anchor for you depends on what factors?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Responses: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Size and shape of boat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Type of seabed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Anchoring for lunch or an emergency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0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AEE80-CB23-4908-A6F4-F6FCCE209741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El diseño del ancla determina la capacidad para agarrar el fondo.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las características diferentes de estos tipos de anclas.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 Que tipos de anclas son mejores para su bote y su área de navegación?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Anchor design determines an anchor’s ability to hook the bottom.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different charcteristics of these types of anchors.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What types of anchors are best for their boat and boating area?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08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3E3FB2-EB0F-4E9A-A28E-52E877A8329F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las diferentes características de estos tipos de anclas.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tipos ellos sienten que son los mejores para sus botes y área de navegación?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different characteristics of these types of anchors.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What types they feel are best for their boat and boating area.</a:t>
            </a:r>
          </a:p>
        </p:txBody>
      </p:sp>
    </p:spTree>
    <p:extLst>
      <p:ext uri="{BB962C8B-B14F-4D97-AF65-F5344CB8AC3E}">
        <p14:creationId xmlns:p14="http://schemas.microsoft.com/office/powerpoint/2010/main" val="1592176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BB7FB9-429E-4C60-9B71-FEC8C443B34C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las dos preguntas: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Respuestas: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	</a:t>
            </a:r>
            <a:r>
              <a:rPr lang="es-ES" smtClean="0">
                <a:latin typeface="Arial" panose="020B0604020202020204" pitchFamily="34" charset="0"/>
              </a:rPr>
              <a:t>La cadena ayuda a mantener plana la uña del ancla.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Alcance es la proporción del largo del cabo o cadena del ancla con la profundidad del agua.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i="1" smtClean="0">
                <a:latin typeface="Arial" panose="020B0604020202020204" pitchFamily="34" charset="0"/>
              </a:rPr>
              <a:t>Ayuda para la clase: Traiga un ancla pequeña y un cabo de ancla para demostrar cómo el alcance mantendrá el anclaje plano.</a:t>
            </a:r>
          </a:p>
          <a:p>
            <a:pPr eaLnBrk="1" hangingPunct="1"/>
            <a:endParaRPr lang="es-ES" b="1" i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two questions: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Responses: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Chain help keeps the anchor flukes flat.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Scope is the ratio of rode length to the depth of water.</a:t>
            </a:r>
          </a:p>
          <a:p>
            <a:pPr eaLnBrk="1" hangingPunct="1"/>
            <a:r>
              <a:rPr lang="es-ES" i="1" smtClean="0">
                <a:latin typeface="Arial" panose="020B0604020202020204" pitchFamily="34" charset="0"/>
              </a:rPr>
              <a:t>Classroom aid:  bring a small anchor and rode to demonstrate how the scope will keep the anchor flat.</a:t>
            </a:r>
          </a:p>
          <a:p>
            <a:pPr eaLnBrk="1" hangingPunct="1"/>
            <a:endParaRPr lang="es-ES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11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A4A83B-FB65-4FF2-9571-527C26D102E2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r>
              <a:rPr lang="es-ES" smtClean="0">
                <a:latin typeface="Arial" panose="020B0604020202020204" pitchFamily="34" charset="0"/>
              </a:rPr>
              <a:t> 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se necesita más alcance con mal tiempo?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Why is more scope needed in heavy weather?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6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0ACF9C-7772-4CCC-93E1-3BF97AE3445F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 </a:t>
            </a:r>
            <a:r>
              <a:rPr lang="es-ES" smtClean="0">
                <a:latin typeface="Arial" panose="020B0604020202020204" pitchFamily="34" charset="0"/>
              </a:rPr>
              <a:t>La pregunta en el gráfico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Seleccionar un área protegida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Acercamiento en el viento/corriente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</a:t>
            </a:r>
            <a:r>
              <a:rPr lang="es-ES" b="1" smtClean="0">
                <a:latin typeface="Arial" panose="020B0604020202020204" pitchFamily="34" charset="0"/>
              </a:rPr>
              <a:t>Lentamente</a:t>
            </a:r>
            <a:r>
              <a:rPr lang="es-ES" smtClean="0">
                <a:latin typeface="Arial" panose="020B0604020202020204" pitchFamily="34" charset="0"/>
              </a:rPr>
              <a:t> baje el ancla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Juega ámbito con el alcance, mientras de marcha atrás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Hacer la línea rápidamente; vuelta hacia abajo para ajustar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Detectar desviaciones usando puntos de referencia en tierra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¿Por qué no es aconsejable anclar desde la popa?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the question on the chart.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Select sheltered area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Approach into wind/current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</a:t>
            </a:r>
            <a:r>
              <a:rPr lang="es-ES" b="1" smtClean="0">
                <a:latin typeface="Arial" panose="020B0604020202020204" pitchFamily="34" charset="0"/>
              </a:rPr>
              <a:t>Slowly</a:t>
            </a:r>
            <a:r>
              <a:rPr lang="es-ES" smtClean="0">
                <a:latin typeface="Arial" panose="020B0604020202020204" pitchFamily="34" charset="0"/>
              </a:rPr>
              <a:t> lower anchor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Pay out scope while backing down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Make line fast; back down to set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Check for drift using landmarks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Why is it unwise to anchor from the stern?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20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A9C750-53F8-4E15-A69D-7AA02960BFCC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es esto importante?</a:t>
            </a:r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Ask:  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2097884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DA7E33-E9C4-464C-8A22-8B74D7B95174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  </a:t>
            </a:r>
            <a:r>
              <a:rPr lang="es-ES" smtClean="0">
                <a:latin typeface="Arial" panose="020B0604020202020204" pitchFamily="34" charset="0"/>
              </a:rPr>
              <a:t>la pregunta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Poco a poco avanzar al mismo tiempo que tira de la línea.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Si el ancla se pega, use poder para moverse alrededor en circulo.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 the question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Slowly move ahead while pulling in line.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If anchor sticks, power around in a circle.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0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BD8F62-C86D-41B4-AA6B-4655898964EA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Dirección ocurre por el movimiento de una boquilla.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     </a:t>
            </a:r>
            <a:r>
              <a:rPr lang="es-ES" smtClean="0">
                <a:latin typeface="Arial" panose="020B0604020202020204" pitchFamily="34" charset="0"/>
              </a:rPr>
              <a:t>Empuje es requerido para conducir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No potencia = </a:t>
            </a:r>
            <a:r>
              <a:rPr lang="es-ES" b="1" smtClean="0">
                <a:latin typeface="Arial" panose="020B0604020202020204" pitchFamily="34" charset="0"/>
              </a:rPr>
              <a:t>no control para conducir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Steering provided by moving a nozzle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Thrust is required to steer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No power = </a:t>
            </a:r>
            <a:r>
              <a:rPr lang="es-ES" b="1" smtClean="0">
                <a:latin typeface="Arial" panose="020B0604020202020204" pitchFamily="34" charset="0"/>
              </a:rPr>
              <a:t>no steering control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5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BA7E2-728C-4CBA-BD50-620F9E688F6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¿Cuáles son algunas cosas a tener en cuenta al cargar equipo y personas a bordo de su embarcación?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al pregunta antes de proceder a la filmina.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Ayuda para la clase: Use una pizarra blanca o un rota folio para escribir las contestaciones. Comparar con los objetos que aparecen en la siguiente filmina. 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What are some things to consider when loading gear and people aboard your boat?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question before proceeding to next slide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i="1" smtClean="0">
                <a:latin typeface="Arial" panose="020B0604020202020204" pitchFamily="34" charset="0"/>
              </a:rPr>
              <a:t>Classroom aid:   Use a white board or flip chart to write down answers. Compare with items listed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179358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00D0C1-A6BA-407B-91D2-2C548B091FA9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  </a:t>
            </a:r>
            <a:r>
              <a:rPr lang="es-ES" smtClean="0">
                <a:latin typeface="Arial" panose="020B0604020202020204" pitchFamily="34" charset="0"/>
              </a:rPr>
              <a:t>la pregunta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No salte la estela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   </a:t>
            </a:r>
            <a:r>
              <a:rPr lang="es-ES" smtClean="0">
                <a:latin typeface="Arial" panose="020B0604020202020204" pitchFamily="34" charset="0"/>
              </a:rPr>
              <a:t>No opere cerca de otros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Minimizar el ruido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the question.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No wake jumping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Do not operate close to others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Minimize noise 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85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69B2F2-621E-409C-89B0-109D8186BD46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Blindspot=Punto Ciego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Discuta:  esta situación señalando que debido a que el PWC está bajo en el agua, a veces es difícil ver lo que esta al otro lado de la embarcación.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Discuss this situation pointing out that because the PWC is low in the water it is sometimes hard to see what is on the other side of the boat.</a:t>
            </a:r>
          </a:p>
        </p:txBody>
      </p:sp>
    </p:spTree>
    <p:extLst>
      <p:ext uri="{BB962C8B-B14F-4D97-AF65-F5344CB8AC3E}">
        <p14:creationId xmlns:p14="http://schemas.microsoft.com/office/powerpoint/2010/main" val="214878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AE9FCE-D867-4532-91F4-BBE8E3BF1488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 </a:t>
            </a:r>
            <a:r>
              <a:rPr lang="es-ES" smtClean="0">
                <a:latin typeface="Arial" panose="020B0604020202020204" pitchFamily="34" charset="0"/>
              </a:rPr>
              <a:t>la pregunta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Discunta: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No opere en menos de 2 pies de agua-puede dañar las vegetación y el PWC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Estela cerca de la costa causa erosión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No per saga la fauna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Reabastecerse de combustible sin derrames. 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Ask: the question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Do not operate in less than 2 feet of water – can damage vegetation and PWC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Wake near shore causes erosion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Do not chase wildlife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Re-fuel without spills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50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F8E64-9534-49BC-A804-4C1315AC70F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Notas del Instructor:</a:t>
            </a:r>
          </a:p>
          <a:p>
            <a:pPr eaLnBrk="1" hangingPunct="1">
              <a:defRPr/>
            </a:pPr>
            <a:r>
              <a:rPr lang="es-ES" dirty="0" smtClean="0"/>
              <a:t>Discuta las viñetas de la página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r>
              <a:rPr lang="es-ES" dirty="0" smtClean="0"/>
              <a:t>PFD: chaleco salvavidas </a:t>
            </a:r>
            <a:r>
              <a:rPr lang="es-ES" sz="1050" dirty="0" smtClean="0"/>
              <a:t>(Personal </a:t>
            </a:r>
            <a:r>
              <a:rPr lang="es-ES" sz="1050" dirty="0" err="1" smtClean="0"/>
              <a:t>Flotation</a:t>
            </a:r>
            <a:r>
              <a:rPr lang="es-ES" sz="1050" dirty="0" smtClean="0"/>
              <a:t> </a:t>
            </a:r>
            <a:r>
              <a:rPr lang="es-ES" sz="1050" dirty="0" err="1" smtClean="0"/>
              <a:t>Device</a:t>
            </a:r>
            <a:r>
              <a:rPr lang="es-ES" sz="1050" dirty="0" smtClean="0"/>
              <a:t>)</a:t>
            </a:r>
            <a:endParaRPr lang="es-ES" dirty="0" smtClean="0"/>
          </a:p>
          <a:p>
            <a:pPr eaLnBrk="1" hangingPunct="1">
              <a:defRPr/>
            </a:pPr>
            <a:endParaRPr lang="es-ES" b="1" dirty="0" smtClean="0"/>
          </a:p>
          <a:p>
            <a:pPr eaLnBrk="1" hangingPunct="1">
              <a:defRPr/>
            </a:pPr>
            <a:r>
              <a:rPr lang="es-ES" b="1" dirty="0" smtClean="0"/>
              <a:t>Instructor Notes:</a:t>
            </a:r>
          </a:p>
          <a:p>
            <a:pPr eaLnBrk="1" hangingPunct="1">
              <a:defRPr/>
            </a:pPr>
            <a:r>
              <a:rPr lang="es-ES" dirty="0" err="1" smtClean="0"/>
              <a:t>Discuss</a:t>
            </a:r>
            <a:r>
              <a:rPr lang="es-ES" dirty="0" smtClean="0"/>
              <a:t> </a:t>
            </a:r>
            <a:r>
              <a:rPr lang="es-ES" dirty="0" err="1" smtClean="0"/>
              <a:t>bullets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page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62143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2E93A0-D89F-4361-BE1A-45E6545FB02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Es una buena idea practicar esto con alguien alrededor, para ver si usted lo puede hacer sólo.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It’s a good idea to practice this with someone else around, to see if you can do this alone.</a:t>
            </a:r>
          </a:p>
        </p:txBody>
      </p:sp>
    </p:spTree>
    <p:extLst>
      <p:ext uri="{BB962C8B-B14F-4D97-AF65-F5344CB8AC3E}">
        <p14:creationId xmlns:p14="http://schemas.microsoft.com/office/powerpoint/2010/main" val="2150554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3533FF-96E7-4583-97DA-762247F8E12D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el posicionamiento de la calcomanía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positioning of the decal.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8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DD693F-BDAA-4ABB-809A-AA6633BBC82A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el posicionamiento de la calcomanía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positioning of the decal.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91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66AE8B-EB16-44FD-82D4-0636C2262DAA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Para las embarcaciones personales acuáticas estos es un requisito.  Para otros operadores de embarcaciones a motor se recomienda fuertemente un cordón de seguridad unido al operador.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z="1600" smtClean="0">
                <a:latin typeface="Arial" panose="020B0604020202020204" pitchFamily="34" charset="0"/>
              </a:rPr>
              <a:t>PFD: chaleco salvavidas</a:t>
            </a:r>
            <a:r>
              <a:rPr lang="es-ES" smtClean="0">
                <a:latin typeface="Arial" panose="020B0604020202020204" pitchFamily="34" charset="0"/>
              </a:rPr>
              <a:t> (Personal Flotation Device)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For PWCs this is a requirement. For other powerboat operators, a safety lanyard attached to the operator is strongly recommended.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90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0DD3DB-5E66-4F07-9401-434E36619E15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5F5858-1FB3-46FC-A3D5-A4B494426456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9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17FFDA-9044-4830-85AF-34C5270A4B0D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son importantes?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podría ser el resultado de no hacer caso a estas sugerencias?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pasaría si usted carga gente y equipo en un bote pequeño pisando la regala?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Ask:</a:t>
            </a:r>
            <a:r>
              <a:rPr lang="en-US" smtClean="0">
                <a:latin typeface="Arial" panose="020B0604020202020204" pitchFamily="34" charset="0"/>
              </a:rPr>
              <a:t>  Why are these important? What could be the result of not heeding these suggestions?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ASK:</a:t>
            </a:r>
            <a:r>
              <a:rPr lang="en-US" smtClean="0">
                <a:latin typeface="Arial" panose="020B0604020202020204" pitchFamily="34" charset="0"/>
              </a:rPr>
              <a:t> What would happen if you loaded people or gear into a small boat by stepping on the gunwale?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83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B4D85F-346E-47CA-BB33-CB874010BCF0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44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11377-47E3-40B8-A6E7-320729250EF3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31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8A2D73-CD20-47A8-A88D-BFD85AEB0252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838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331D77-8F8C-414B-85BA-E554E81E837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83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72DB25-B234-42CA-8E5A-E7888CC72B57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B0C58-07A3-421F-9515-D16D1976F25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60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F38E11-CA75-4F82-A3DD-CE7F6A5B6E9E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44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3A6D1E-82B3-4795-8539-45FC3E091268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689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4D225-EA4B-4194-90E0-A204B5F9141A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52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22ADF7-B493-493B-AB9E-26FF928ABED7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2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94F31A-107D-4C73-B411-42A2070A1A09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¿Será su bote manejable de la misma manera en todas las velocidades?</a:t>
            </a:r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Ask:</a:t>
            </a:r>
            <a:r>
              <a:rPr lang="en-US" smtClean="0">
                <a:latin typeface="Arial" panose="020B0604020202020204" pitchFamily="34" charset="0"/>
              </a:rPr>
              <a:t>  Will your boat handle the same at all speeds?</a:t>
            </a:r>
          </a:p>
        </p:txBody>
      </p:sp>
    </p:spTree>
    <p:extLst>
      <p:ext uri="{BB962C8B-B14F-4D97-AF65-F5344CB8AC3E}">
        <p14:creationId xmlns:p14="http://schemas.microsoft.com/office/powerpoint/2010/main" val="11201550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AEB233-E30B-4200-8D7B-3AE7183F11EF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04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30E0AB-823E-4A17-A87E-CD264DEB62CC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D8A7C3-3539-4C1F-8A51-68D5DC2FCDED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es la consideración de seguridad en este modo?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Indicar la flecha que apunta.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What is the safety consideration in this mode?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Indicate the pointing arrow.</a:t>
            </a:r>
          </a:p>
        </p:txBody>
      </p:sp>
    </p:spTree>
    <p:extLst>
      <p:ext uri="{BB962C8B-B14F-4D97-AF65-F5344CB8AC3E}">
        <p14:creationId xmlns:p14="http://schemas.microsoft.com/office/powerpoint/2010/main" val="85190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26B41-E3E4-4E7D-BFEE-B5A35732765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Discuta los efectos del bote mientras está en el modo de planeo.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Discuss the effects of the boat while planing.</a:t>
            </a:r>
          </a:p>
        </p:txBody>
      </p:sp>
    </p:spTree>
    <p:extLst>
      <p:ext uri="{BB962C8B-B14F-4D97-AF65-F5344CB8AC3E}">
        <p14:creationId xmlns:p14="http://schemas.microsoft.com/office/powerpoint/2010/main" val="69528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E9559-479C-4141-B3D3-09C49FAA55C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marL="0" lvl="1" eaLnBrk="1" hangingPunct="1"/>
            <a:endParaRPr lang="es-ES" b="1" smtClean="0">
              <a:latin typeface="Arial" panose="020B0604020202020204" pitchFamily="34" charset="0"/>
            </a:endParaRPr>
          </a:p>
          <a:p>
            <a:pPr marL="0" lvl="1" eaLnBrk="1" hangingPunct="1"/>
            <a:r>
              <a:rPr lang="es-ES" smtClean="0">
                <a:latin typeface="Arial" panose="020B0604020202020204" pitchFamily="34" charset="0"/>
              </a:rPr>
              <a:t>*I/O= Dentro de borda / fuera de borda  (Inboard/Outboard)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es el trimado tan importante?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Trimado dentro: baja la proa – proporciona rápido planeamiento, y un mejor viaje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Trimado neutral: generalmente aumenta eficiencia</a:t>
            </a: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Trimado fuera: levanta la proa, aumenta velocidad, pero da mucho rebote 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 Why is trim so important?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Trimming in: lowers the bow- provides quicker planing, and better ride in chop</a:t>
            </a:r>
          </a:p>
          <a:p>
            <a:pPr eaLnBrk="1" hangingPunct="1">
              <a:buFontTx/>
              <a:buChar char="•"/>
            </a:pPr>
            <a:endParaRPr lang="es-E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Neutral trim: generally increases efficiency</a:t>
            </a:r>
          </a:p>
          <a:p>
            <a:pPr eaLnBrk="1" hangingPunct="1">
              <a:buFontTx/>
              <a:buChar char="•"/>
            </a:pPr>
            <a:endParaRPr lang="es-E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smtClean="0">
                <a:latin typeface="Arial" panose="020B0604020202020204" pitchFamily="34" charset="0"/>
              </a:rPr>
              <a:t> Trimming out: Lifts bow, increases speed, but bouncy</a:t>
            </a:r>
          </a:p>
        </p:txBody>
      </p:sp>
    </p:spTree>
    <p:extLst>
      <p:ext uri="{BB962C8B-B14F-4D97-AF65-F5344CB8AC3E}">
        <p14:creationId xmlns:p14="http://schemas.microsoft.com/office/powerpoint/2010/main" val="391387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6E9D3F-2D0E-4F44-BE39-D0E2B798242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Notas del Instructor: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sucedería al dar la vuelta a gran velocidad?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	</a:t>
            </a:r>
            <a:r>
              <a:rPr lang="es-ES" smtClean="0">
                <a:latin typeface="Arial" panose="020B0604020202020204" pitchFamily="34" charset="0"/>
              </a:rPr>
              <a:t>Zozobrar, o expulsar pasajeros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¿Por qué siempre debe de retroceder el bote lentamente?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Demasiado rápido puede hundir el bote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Pregunte:</a:t>
            </a:r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¿Qué temas de seguridad están envueltos en la detención de su bote?</a:t>
            </a:r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	</a:t>
            </a:r>
            <a:r>
              <a:rPr lang="es-ES" smtClean="0">
                <a:latin typeface="Arial" panose="020B0604020202020204" pitchFamily="34" charset="0"/>
              </a:rPr>
              <a:t>Puede requerir varias veces el largo del bote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	Demasiado rápido puede hundir el bote</a:t>
            </a:r>
          </a:p>
          <a:p>
            <a:pPr eaLnBrk="1" hangingPunct="1"/>
            <a:endParaRPr lang="es-ES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Instructor Notes:</a:t>
            </a:r>
          </a:p>
          <a:p>
            <a:pPr eaLnBrk="1" hangingPunct="1"/>
            <a:endParaRPr lang="es-E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What could happen if turns were made at a high rate of speed?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       Capsize, or eject passengers.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Why should you always back the boat slowly?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        Too fast may swamp the boat.	</a:t>
            </a:r>
          </a:p>
          <a:p>
            <a:pPr eaLnBrk="1" hangingPunct="1"/>
            <a:r>
              <a:rPr lang="es-ES" b="1" smtClean="0">
                <a:latin typeface="Arial" panose="020B0604020202020204" pitchFamily="34" charset="0"/>
              </a:rPr>
              <a:t>Ask:</a:t>
            </a:r>
            <a:r>
              <a:rPr lang="es-ES" smtClean="0">
                <a:latin typeface="Arial" panose="020B0604020202020204" pitchFamily="34" charset="0"/>
              </a:rPr>
              <a:t> What safety issues are involved in stopping your boat?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         May require several times the boat length</a:t>
            </a:r>
          </a:p>
          <a:p>
            <a:pPr eaLnBrk="1" hangingPunct="1"/>
            <a:r>
              <a:rPr lang="es-ES" smtClean="0">
                <a:latin typeface="Arial" panose="020B0604020202020204" pitchFamily="34" charset="0"/>
              </a:rPr>
              <a:t>              Too fast may swamp the boat</a:t>
            </a:r>
          </a:p>
        </p:txBody>
      </p:sp>
    </p:spTree>
    <p:extLst>
      <p:ext uri="{BB962C8B-B14F-4D97-AF65-F5344CB8AC3E}">
        <p14:creationId xmlns:p14="http://schemas.microsoft.com/office/powerpoint/2010/main" val="12128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1 aux logo 3d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8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omeland logo tipp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699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>
              <a:defRPr sz="14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05A4E806-77A8-46BD-8827-7534D2A97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01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AB6F7-CCE3-413F-853D-370F3BD42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94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953C8-FD5E-4A21-9969-7D4D11851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0989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23722-8CF2-45D6-B161-5E32B144D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31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E0634-AB58-472E-8358-A30AC20A0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67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7FDF5-4888-469C-9484-E15BC1FF5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191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8D47A-D762-4A64-A514-285AF2169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941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6F736-37D2-4008-AC82-DC35BFE2A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71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5E779-6DDA-41DB-ADF8-FB2518D98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34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30550-DDFC-48FD-AAF5-A03D34179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642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A8FF0-5B7E-4CCD-A43B-812F8EE90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483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652FB-7205-4C1C-8FAD-B1A918DEB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9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A2EC6-5825-41AF-B528-EEBFD1B300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9522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5225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1256C930-70E4-4413-B64B-EAB8666E5BF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01 aux logo 3d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8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meland logo tipped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699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Version: Feb 2014                        Copyright 2014 - Coast Guard Auxiliary Association, Inc. </a:t>
            </a:r>
            <a:endParaRPr lang="en-US" sz="1400" smtClean="0">
              <a:solidFill>
                <a:srgbClr val="CC0000"/>
              </a:solidFill>
            </a:endParaRP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D7FF28-5378-4A8E-A260-3E44FD8C04F7}" type="slidenum">
              <a:rPr lang="en-US">
                <a:solidFill>
                  <a:srgbClr val="003366"/>
                </a:solidFill>
              </a:rPr>
              <a:pPr eaLnBrk="1" hangingPunct="1"/>
              <a:t>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Capítulo 4</a:t>
            </a:r>
          </a:p>
        </p:txBody>
      </p:sp>
      <p:pic>
        <p:nvPicPr>
          <p:cNvPr id="3077" name="Picture 3" descr="sc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193925"/>
            <a:ext cx="9248776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cu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810000"/>
            <a:ext cx="12763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762000" y="150971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2800" b="1"/>
              <a:t> Operando su embarcación…Con seguridad</a:t>
            </a:r>
          </a:p>
        </p:txBody>
      </p:sp>
      <p:sp>
        <p:nvSpPr>
          <p:cNvPr id="3080" name="Line 6"/>
          <p:cNvSpPr>
            <a:spLocks noChangeShapeType="1"/>
          </p:cNvSpPr>
          <p:nvPr/>
        </p:nvSpPr>
        <p:spPr bwMode="auto">
          <a:xfrm>
            <a:off x="0" y="215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0BBB3-E2CB-49FF-AA42-60F2DBEABC97}" type="slidenum">
              <a:rPr lang="en-US">
                <a:solidFill>
                  <a:srgbClr val="003366"/>
                </a:solidFill>
              </a:rPr>
              <a:pPr eaLnBrk="1" hangingPunct="1"/>
              <a:t>10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924800" cy="1143000"/>
          </a:xfrm>
        </p:spPr>
        <p:txBody>
          <a:bodyPr/>
          <a:lstStyle/>
          <a:p>
            <a:pPr eaLnBrk="1" hangingPunct="1"/>
            <a:r>
              <a:rPr lang="es-ES" smtClean="0"/>
              <a:t>Corriendo Hacia</a:t>
            </a:r>
            <a:br>
              <a:rPr lang="es-ES" smtClean="0"/>
            </a:br>
            <a:r>
              <a:rPr lang="es-ES" smtClean="0"/>
              <a:t>las Olas</a:t>
            </a:r>
          </a:p>
        </p:txBody>
      </p:sp>
      <p:pic>
        <p:nvPicPr>
          <p:cNvPr id="12293" name="Picture 3" descr="wav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14525"/>
            <a:ext cx="7972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Version: Feb 2014                        Copyright 2014 - Coast Guard Auxiliary Association, Inc. </a:t>
            </a:r>
            <a:endParaRPr lang="en-US" sz="1400" smtClean="0">
              <a:solidFill>
                <a:srgbClr val="CC0000"/>
              </a:solidFill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1B90C-E8DD-4AC6-AF99-1E1D36570391}" type="slidenum">
              <a:rPr lang="en-US">
                <a:solidFill>
                  <a:srgbClr val="003366"/>
                </a:solidFill>
              </a:rPr>
              <a:pPr eaLnBrk="1" hangingPunct="1"/>
              <a:t>11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13316" name="Picture 2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590800"/>
            <a:ext cx="77025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Corriendo Delante</a:t>
            </a:r>
            <a:br>
              <a:rPr lang="es-ES" smtClean="0"/>
            </a:br>
            <a:r>
              <a:rPr lang="es-ES" smtClean="0"/>
              <a:t>de las Olas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38300"/>
            <a:ext cx="8229600" cy="2790825"/>
          </a:xfrm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</a:pPr>
            <a:r>
              <a:rPr lang="es-ES" smtClean="0"/>
              <a:t> Requiere: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es-ES" sz="2400" smtClean="0"/>
              <a:t>Control de la dirección de modulación del acelerador 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4572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5B519A-6A10-4341-9A44-CCE3726347DF}" type="slidenum">
              <a:rPr lang="en-US">
                <a:solidFill>
                  <a:srgbClr val="003366"/>
                </a:solidFill>
              </a:rPr>
              <a:pPr eaLnBrk="1" hangingPunct="1"/>
              <a:t>12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9248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Corriendo Paralelo</a:t>
            </a:r>
            <a:br>
              <a:rPr lang="es-ES" sz="4000" smtClean="0"/>
            </a:br>
            <a:r>
              <a:rPr lang="es-ES" sz="4000" smtClean="0"/>
              <a:t>a las Olas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El bote puede hacer capilla</a:t>
            </a:r>
          </a:p>
          <a:p>
            <a:pPr eaLnBrk="1" hangingPunct="1"/>
            <a:r>
              <a:rPr lang="es-ES" smtClean="0"/>
              <a:t> Cruce estelas con cuidado </a:t>
            </a:r>
          </a:p>
          <a:p>
            <a:pPr eaLnBrk="1" hangingPunct="1"/>
            <a:r>
              <a:rPr lang="es-ES" smtClean="0"/>
              <a:t> Advierta pasajeros</a:t>
            </a:r>
          </a:p>
        </p:txBody>
      </p:sp>
      <p:sp>
        <p:nvSpPr>
          <p:cNvPr id="14342" name="Oval 4"/>
          <p:cNvSpPr>
            <a:spLocks noChangeArrowheads="1"/>
          </p:cNvSpPr>
          <p:nvPr/>
        </p:nvSpPr>
        <p:spPr bwMode="auto">
          <a:xfrm>
            <a:off x="5127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14343" name="Oval 5"/>
          <p:cNvSpPr>
            <a:spLocks noChangeArrowheads="1"/>
          </p:cNvSpPr>
          <p:nvPr/>
        </p:nvSpPr>
        <p:spPr bwMode="auto">
          <a:xfrm>
            <a:off x="512763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512763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pic>
        <p:nvPicPr>
          <p:cNvPr id="14345" name="Picture 7" descr="wa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7725"/>
            <a:ext cx="62484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A6CC03-E20F-43D6-ADE6-C1B7C5EDE228}" type="slidenum">
              <a:rPr lang="en-US">
                <a:solidFill>
                  <a:srgbClr val="003366"/>
                </a:solidFill>
              </a:rPr>
              <a:pPr eaLnBrk="1" hangingPunct="1"/>
              <a:t>13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Cortesía en el Agua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¿Qué significa cortesía en el agua?</a:t>
            </a:r>
          </a:p>
        </p:txBody>
      </p:sp>
      <p:pic>
        <p:nvPicPr>
          <p:cNvPr id="15366" name="Picture 4" descr="1 dolph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76800"/>
            <a:ext cx="1200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940390-064D-4446-863B-EF9547C964DA}" type="slidenum">
              <a:rPr lang="en-US">
                <a:solidFill>
                  <a:srgbClr val="003366"/>
                </a:solidFill>
              </a:rPr>
              <a:pPr eaLnBrk="1" hangingPunct="1"/>
              <a:t>14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b="0" smtClean="0"/>
              <a:t>Zarpando Con Viento</a:t>
            </a:r>
            <a:br>
              <a:rPr lang="es-ES" sz="4000" b="0" smtClean="0"/>
            </a:br>
            <a:r>
              <a:rPr lang="es-ES" sz="4000" b="0" smtClean="0"/>
              <a:t>en el Atracadero</a:t>
            </a:r>
          </a:p>
        </p:txBody>
      </p:sp>
      <p:grpSp>
        <p:nvGrpSpPr>
          <p:cNvPr id="16389" name="Group 3"/>
          <p:cNvGrpSpPr>
            <a:grpSpLocks/>
          </p:cNvGrpSpPr>
          <p:nvPr/>
        </p:nvGrpSpPr>
        <p:grpSpPr bwMode="auto">
          <a:xfrm>
            <a:off x="846138" y="2057400"/>
            <a:ext cx="5734050" cy="3914775"/>
            <a:chOff x="650" y="1680"/>
            <a:chExt cx="2814" cy="1921"/>
          </a:xfrm>
        </p:grpSpPr>
        <p:pic>
          <p:nvPicPr>
            <p:cNvPr id="16396" name="Picture 4" descr="cast off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70" b="10770"/>
            <a:stretch>
              <a:fillRect/>
            </a:stretch>
          </p:blipFill>
          <p:spPr bwMode="auto">
            <a:xfrm>
              <a:off x="650" y="1680"/>
              <a:ext cx="838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Line 5"/>
            <p:cNvSpPr>
              <a:spLocks noChangeShapeType="1"/>
            </p:cNvSpPr>
            <p:nvPr/>
          </p:nvSpPr>
          <p:spPr bwMode="auto">
            <a:xfrm flipH="1">
              <a:off x="864" y="1969"/>
              <a:ext cx="336" cy="62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98" name="Picture 6" descr="cast off1-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77"/>
              <a:ext cx="103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7" descr="cast off1-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92"/>
              <a:ext cx="1536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Line 8"/>
            <p:cNvSpPr>
              <a:spLocks noChangeShapeType="1"/>
            </p:cNvSpPr>
            <p:nvPr/>
          </p:nvSpPr>
          <p:spPr bwMode="auto">
            <a:xfrm flipH="1">
              <a:off x="864" y="1777"/>
              <a:ext cx="288" cy="8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9"/>
            <p:cNvSpPr>
              <a:spLocks/>
            </p:cNvSpPr>
            <p:nvPr/>
          </p:nvSpPr>
          <p:spPr bwMode="auto">
            <a:xfrm>
              <a:off x="1104" y="2569"/>
              <a:ext cx="2360" cy="856"/>
            </a:xfrm>
            <a:custGeom>
              <a:avLst/>
              <a:gdLst>
                <a:gd name="T0" fmla="*/ 0 w 2360"/>
                <a:gd name="T1" fmla="*/ 856 h 856"/>
                <a:gd name="T2" fmla="*/ 368 w 2360"/>
                <a:gd name="T3" fmla="*/ 848 h 856"/>
                <a:gd name="T4" fmla="*/ 528 w 2360"/>
                <a:gd name="T5" fmla="*/ 832 h 856"/>
                <a:gd name="T6" fmla="*/ 720 w 2360"/>
                <a:gd name="T7" fmla="*/ 760 h 856"/>
                <a:gd name="T8" fmla="*/ 792 w 2360"/>
                <a:gd name="T9" fmla="*/ 720 h 856"/>
                <a:gd name="T10" fmla="*/ 928 w 2360"/>
                <a:gd name="T11" fmla="*/ 576 h 856"/>
                <a:gd name="T12" fmla="*/ 976 w 2360"/>
                <a:gd name="T13" fmla="*/ 512 h 856"/>
                <a:gd name="T14" fmla="*/ 1024 w 2360"/>
                <a:gd name="T15" fmla="*/ 448 h 856"/>
                <a:gd name="T16" fmla="*/ 1088 w 2360"/>
                <a:gd name="T17" fmla="*/ 344 h 856"/>
                <a:gd name="T18" fmla="*/ 1128 w 2360"/>
                <a:gd name="T19" fmla="*/ 272 h 856"/>
                <a:gd name="T20" fmla="*/ 1136 w 2360"/>
                <a:gd name="T21" fmla="*/ 248 h 856"/>
                <a:gd name="T22" fmla="*/ 1208 w 2360"/>
                <a:gd name="T23" fmla="*/ 144 h 856"/>
                <a:gd name="T24" fmla="*/ 1568 w 2360"/>
                <a:gd name="T25" fmla="*/ 0 h 856"/>
                <a:gd name="T26" fmla="*/ 2184 w 2360"/>
                <a:gd name="T27" fmla="*/ 32 h 856"/>
                <a:gd name="T28" fmla="*/ 2248 w 2360"/>
                <a:gd name="T29" fmla="*/ 48 h 856"/>
                <a:gd name="T30" fmla="*/ 2360 w 2360"/>
                <a:gd name="T31" fmla="*/ 56 h 8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0"/>
                <a:gd name="T49" fmla="*/ 0 h 856"/>
                <a:gd name="T50" fmla="*/ 2360 w 2360"/>
                <a:gd name="T51" fmla="*/ 856 h 8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0" h="856">
                  <a:moveTo>
                    <a:pt x="0" y="856"/>
                  </a:moveTo>
                  <a:cubicBezTo>
                    <a:pt x="123" y="853"/>
                    <a:pt x="245" y="854"/>
                    <a:pt x="368" y="848"/>
                  </a:cubicBezTo>
                  <a:cubicBezTo>
                    <a:pt x="422" y="846"/>
                    <a:pt x="528" y="832"/>
                    <a:pt x="528" y="832"/>
                  </a:cubicBezTo>
                  <a:cubicBezTo>
                    <a:pt x="600" y="814"/>
                    <a:pt x="654" y="788"/>
                    <a:pt x="720" y="760"/>
                  </a:cubicBezTo>
                  <a:cubicBezTo>
                    <a:pt x="755" y="745"/>
                    <a:pt x="753" y="759"/>
                    <a:pt x="792" y="720"/>
                  </a:cubicBezTo>
                  <a:cubicBezTo>
                    <a:pt x="839" y="673"/>
                    <a:pt x="881" y="623"/>
                    <a:pt x="928" y="576"/>
                  </a:cubicBezTo>
                  <a:cubicBezTo>
                    <a:pt x="956" y="548"/>
                    <a:pt x="939" y="537"/>
                    <a:pt x="976" y="512"/>
                  </a:cubicBezTo>
                  <a:cubicBezTo>
                    <a:pt x="987" y="480"/>
                    <a:pt x="1008" y="477"/>
                    <a:pt x="1024" y="448"/>
                  </a:cubicBezTo>
                  <a:cubicBezTo>
                    <a:pt x="1047" y="408"/>
                    <a:pt x="1054" y="378"/>
                    <a:pt x="1088" y="344"/>
                  </a:cubicBezTo>
                  <a:cubicBezTo>
                    <a:pt x="1102" y="302"/>
                    <a:pt x="1091" y="327"/>
                    <a:pt x="1128" y="272"/>
                  </a:cubicBezTo>
                  <a:cubicBezTo>
                    <a:pt x="1133" y="265"/>
                    <a:pt x="1132" y="255"/>
                    <a:pt x="1136" y="248"/>
                  </a:cubicBezTo>
                  <a:cubicBezTo>
                    <a:pt x="1154" y="216"/>
                    <a:pt x="1183" y="172"/>
                    <a:pt x="1208" y="144"/>
                  </a:cubicBezTo>
                  <a:cubicBezTo>
                    <a:pt x="1301" y="39"/>
                    <a:pt x="1434" y="10"/>
                    <a:pt x="1568" y="0"/>
                  </a:cubicBezTo>
                  <a:cubicBezTo>
                    <a:pt x="1832" y="5"/>
                    <a:pt x="1964" y="10"/>
                    <a:pt x="2184" y="32"/>
                  </a:cubicBezTo>
                  <a:cubicBezTo>
                    <a:pt x="2205" y="37"/>
                    <a:pt x="2227" y="43"/>
                    <a:pt x="2248" y="48"/>
                  </a:cubicBezTo>
                  <a:cubicBezTo>
                    <a:pt x="2284" y="57"/>
                    <a:pt x="2360" y="56"/>
                    <a:pt x="2360" y="56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dash"/>
              <a:round/>
              <a:headEnd type="none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0"/>
            <p:cNvSpPr txBox="1">
              <a:spLocks noChangeArrowheads="1"/>
            </p:cNvSpPr>
            <p:nvPr/>
          </p:nvSpPr>
          <p:spPr bwMode="auto">
            <a:xfrm>
              <a:off x="1430" y="3098"/>
              <a:ext cx="1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1</a:t>
              </a:r>
              <a:endParaRPr lang="en-US"/>
            </a:p>
          </p:txBody>
        </p:sp>
        <p:sp>
          <p:nvSpPr>
            <p:cNvPr id="16403" name="Text Box 11"/>
            <p:cNvSpPr txBox="1">
              <a:spLocks noChangeArrowheads="1"/>
            </p:cNvSpPr>
            <p:nvPr/>
          </p:nvSpPr>
          <p:spPr bwMode="auto">
            <a:xfrm>
              <a:off x="2246" y="2858"/>
              <a:ext cx="1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2</a:t>
              </a:r>
              <a:endParaRPr lang="en-US"/>
            </a:p>
          </p:txBody>
        </p:sp>
        <p:sp>
          <p:nvSpPr>
            <p:cNvPr id="16404" name="Text Box 12"/>
            <p:cNvSpPr txBox="1">
              <a:spLocks noChangeArrowheads="1"/>
            </p:cNvSpPr>
            <p:nvPr/>
          </p:nvSpPr>
          <p:spPr bwMode="auto">
            <a:xfrm>
              <a:off x="2928" y="2593"/>
              <a:ext cx="1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3</a:t>
              </a:r>
              <a:endParaRPr lang="en-US"/>
            </a:p>
          </p:txBody>
        </p:sp>
      </p:grp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6580188" y="2743200"/>
            <a:ext cx="1965325" cy="2289175"/>
            <a:chOff x="4145" y="1728"/>
            <a:chExt cx="1238" cy="1442"/>
          </a:xfrm>
        </p:grpSpPr>
        <p:sp>
          <p:nvSpPr>
            <p:cNvPr id="16391" name="Text Box 14"/>
            <p:cNvSpPr txBox="1">
              <a:spLocks noChangeArrowheads="1"/>
            </p:cNvSpPr>
            <p:nvPr/>
          </p:nvSpPr>
          <p:spPr bwMode="auto">
            <a:xfrm>
              <a:off x="4546" y="1861"/>
              <a:ext cx="6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400" b="1"/>
                <a:t>viento</a:t>
              </a:r>
            </a:p>
          </p:txBody>
        </p:sp>
        <p:sp>
          <p:nvSpPr>
            <p:cNvPr id="16392" name="Text Box 15"/>
            <p:cNvSpPr txBox="1">
              <a:spLocks noChangeArrowheads="1"/>
            </p:cNvSpPr>
            <p:nvPr/>
          </p:nvSpPr>
          <p:spPr bwMode="auto">
            <a:xfrm>
              <a:off x="4655" y="2262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2400" b="1"/>
                <a:t>o</a:t>
              </a:r>
              <a:endParaRPr lang="es-ES"/>
            </a:p>
          </p:txBody>
        </p:sp>
        <p:sp>
          <p:nvSpPr>
            <p:cNvPr id="16393" name="AutoShape 16"/>
            <p:cNvSpPr>
              <a:spLocks noChangeArrowheads="1"/>
            </p:cNvSpPr>
            <p:nvPr/>
          </p:nvSpPr>
          <p:spPr bwMode="auto">
            <a:xfrm>
              <a:off x="4145" y="2584"/>
              <a:ext cx="1237" cy="586"/>
            </a:xfrm>
            <a:prstGeom prst="leftArrow">
              <a:avLst>
                <a:gd name="adj1" fmla="val 50000"/>
                <a:gd name="adj2" fmla="val 52773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394" name="Text Box 17"/>
            <p:cNvSpPr txBox="1">
              <a:spLocks noChangeArrowheads="1"/>
            </p:cNvSpPr>
            <p:nvPr/>
          </p:nvSpPr>
          <p:spPr bwMode="auto">
            <a:xfrm>
              <a:off x="4414" y="2739"/>
              <a:ext cx="9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400" b="1"/>
                <a:t>corriente</a:t>
              </a:r>
            </a:p>
          </p:txBody>
        </p:sp>
        <p:sp>
          <p:nvSpPr>
            <p:cNvPr id="16395" name="AutoShape 18"/>
            <p:cNvSpPr>
              <a:spLocks noChangeArrowheads="1"/>
            </p:cNvSpPr>
            <p:nvPr/>
          </p:nvSpPr>
          <p:spPr bwMode="auto">
            <a:xfrm>
              <a:off x="4146" y="1728"/>
              <a:ext cx="1237" cy="586"/>
            </a:xfrm>
            <a:prstGeom prst="leftArrow">
              <a:avLst>
                <a:gd name="adj1" fmla="val 50000"/>
                <a:gd name="adj2" fmla="val 52773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991B79-0DB1-4703-BF56-ABF0F250EF01}" type="slidenum">
              <a:rPr lang="en-US">
                <a:solidFill>
                  <a:srgbClr val="003366"/>
                </a:solidFill>
              </a:rPr>
              <a:pPr eaLnBrk="1" hangingPunct="1"/>
              <a:t>15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b="0" smtClean="0"/>
              <a:t>Zarpando Sin Viento o Corriente Del Atracadero </a:t>
            </a:r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4249738" y="1417638"/>
            <a:ext cx="3875087" cy="5194300"/>
            <a:chOff x="2784" y="1248"/>
            <a:chExt cx="1733" cy="2448"/>
          </a:xfrm>
        </p:grpSpPr>
        <p:pic>
          <p:nvPicPr>
            <p:cNvPr id="17420" name="Picture 4" descr="cast off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92"/>
              <a:ext cx="789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5" descr="cast off1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0"/>
              <a:ext cx="65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6" descr="cast off1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48"/>
              <a:ext cx="65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Text Box 7"/>
            <p:cNvSpPr txBox="1">
              <a:spLocks noChangeArrowheads="1"/>
            </p:cNvSpPr>
            <p:nvPr/>
          </p:nvSpPr>
          <p:spPr bwMode="auto">
            <a:xfrm>
              <a:off x="3110" y="3216"/>
              <a:ext cx="22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424" name="Text Box 8"/>
            <p:cNvSpPr txBox="1">
              <a:spLocks noChangeArrowheads="1"/>
            </p:cNvSpPr>
            <p:nvPr/>
          </p:nvSpPr>
          <p:spPr bwMode="auto">
            <a:xfrm>
              <a:off x="4001" y="3024"/>
              <a:ext cx="15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7425" name="Text Box 9"/>
            <p:cNvSpPr txBox="1">
              <a:spLocks noChangeArrowheads="1"/>
            </p:cNvSpPr>
            <p:nvPr/>
          </p:nvSpPr>
          <p:spPr bwMode="auto">
            <a:xfrm>
              <a:off x="4358" y="2377"/>
              <a:ext cx="15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7426" name="Freeform 10"/>
            <p:cNvSpPr>
              <a:spLocks/>
            </p:cNvSpPr>
            <p:nvPr/>
          </p:nvSpPr>
          <p:spPr bwMode="auto">
            <a:xfrm>
              <a:off x="3300" y="2160"/>
              <a:ext cx="1116" cy="1257"/>
            </a:xfrm>
            <a:custGeom>
              <a:avLst/>
              <a:gdLst>
                <a:gd name="T0" fmla="*/ 0 w 1016"/>
                <a:gd name="T1" fmla="*/ 2532 h 1045"/>
                <a:gd name="T2" fmla="*/ 260 w 1016"/>
                <a:gd name="T3" fmla="*/ 3125 h 1045"/>
                <a:gd name="T4" fmla="*/ 401 w 1016"/>
                <a:gd name="T5" fmla="*/ 3165 h 1045"/>
                <a:gd name="T6" fmla="*/ 590 w 1016"/>
                <a:gd name="T7" fmla="*/ 3138 h 1045"/>
                <a:gd name="T8" fmla="*/ 696 w 1016"/>
                <a:gd name="T9" fmla="*/ 3078 h 1045"/>
                <a:gd name="T10" fmla="*/ 906 w 1016"/>
                <a:gd name="T11" fmla="*/ 2797 h 1045"/>
                <a:gd name="T12" fmla="*/ 1047 w 1016"/>
                <a:gd name="T13" fmla="*/ 2556 h 1045"/>
                <a:gd name="T14" fmla="*/ 1130 w 1016"/>
                <a:gd name="T15" fmla="*/ 2361 h 1045"/>
                <a:gd name="T16" fmla="*/ 1181 w 1016"/>
                <a:gd name="T17" fmla="*/ 2241 h 1045"/>
                <a:gd name="T18" fmla="*/ 1315 w 1016"/>
                <a:gd name="T19" fmla="*/ 1839 h 1045"/>
                <a:gd name="T20" fmla="*/ 1482 w 1016"/>
                <a:gd name="T21" fmla="*/ 1211 h 1045"/>
                <a:gd name="T22" fmla="*/ 1588 w 1016"/>
                <a:gd name="T23" fmla="*/ 741 h 1045"/>
                <a:gd name="T24" fmla="*/ 1639 w 1016"/>
                <a:gd name="T25" fmla="*/ 607 h 1045"/>
                <a:gd name="T26" fmla="*/ 1693 w 1016"/>
                <a:gd name="T27" fmla="*/ 362 h 1045"/>
                <a:gd name="T28" fmla="*/ 1786 w 1016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6"/>
                <a:gd name="T46" fmla="*/ 0 h 1045"/>
                <a:gd name="T47" fmla="*/ 1016 w 1016"/>
                <a:gd name="T48" fmla="*/ 1045 h 10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6" h="1045">
                  <a:moveTo>
                    <a:pt x="0" y="836"/>
                  </a:moveTo>
                  <a:cubicBezTo>
                    <a:pt x="26" y="914"/>
                    <a:pt x="66" y="999"/>
                    <a:pt x="148" y="1032"/>
                  </a:cubicBezTo>
                  <a:cubicBezTo>
                    <a:pt x="181" y="1045"/>
                    <a:pt x="182" y="1041"/>
                    <a:pt x="228" y="1044"/>
                  </a:cubicBezTo>
                  <a:cubicBezTo>
                    <a:pt x="252" y="1043"/>
                    <a:pt x="306" y="1041"/>
                    <a:pt x="336" y="1036"/>
                  </a:cubicBezTo>
                  <a:cubicBezTo>
                    <a:pt x="357" y="1032"/>
                    <a:pt x="375" y="1021"/>
                    <a:pt x="396" y="1016"/>
                  </a:cubicBezTo>
                  <a:cubicBezTo>
                    <a:pt x="436" y="985"/>
                    <a:pt x="475" y="952"/>
                    <a:pt x="516" y="924"/>
                  </a:cubicBezTo>
                  <a:cubicBezTo>
                    <a:pt x="537" y="893"/>
                    <a:pt x="570" y="870"/>
                    <a:pt x="596" y="844"/>
                  </a:cubicBezTo>
                  <a:cubicBezTo>
                    <a:pt x="604" y="819"/>
                    <a:pt x="626" y="798"/>
                    <a:pt x="644" y="780"/>
                  </a:cubicBezTo>
                  <a:cubicBezTo>
                    <a:pt x="650" y="762"/>
                    <a:pt x="663" y="758"/>
                    <a:pt x="672" y="740"/>
                  </a:cubicBezTo>
                  <a:cubicBezTo>
                    <a:pt x="694" y="695"/>
                    <a:pt x="728" y="654"/>
                    <a:pt x="748" y="608"/>
                  </a:cubicBezTo>
                  <a:cubicBezTo>
                    <a:pt x="778" y="537"/>
                    <a:pt x="810" y="468"/>
                    <a:pt x="844" y="400"/>
                  </a:cubicBezTo>
                  <a:cubicBezTo>
                    <a:pt x="869" y="351"/>
                    <a:pt x="879" y="294"/>
                    <a:pt x="904" y="244"/>
                  </a:cubicBezTo>
                  <a:cubicBezTo>
                    <a:pt x="912" y="228"/>
                    <a:pt x="925" y="217"/>
                    <a:pt x="932" y="200"/>
                  </a:cubicBezTo>
                  <a:cubicBezTo>
                    <a:pt x="943" y="173"/>
                    <a:pt x="951" y="146"/>
                    <a:pt x="964" y="120"/>
                  </a:cubicBezTo>
                  <a:cubicBezTo>
                    <a:pt x="980" y="88"/>
                    <a:pt x="1016" y="36"/>
                    <a:pt x="1016" y="0"/>
                  </a:cubicBezTo>
                </a:path>
              </a:pathLst>
            </a:custGeom>
            <a:noFill/>
            <a:ln w="76200" cap="rnd" cmpd="sng">
              <a:solidFill>
                <a:schemeClr val="tx1"/>
              </a:solidFill>
              <a:prstDash val="sysDot"/>
              <a:round/>
              <a:headEnd type="none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838200" y="3073400"/>
            <a:ext cx="2249488" cy="2413000"/>
            <a:chOff x="853" y="1936"/>
            <a:chExt cx="1417" cy="1520"/>
          </a:xfrm>
        </p:grpSpPr>
        <p:sp>
          <p:nvSpPr>
            <p:cNvPr id="17415" name="AutoShape 12"/>
            <p:cNvSpPr>
              <a:spLocks noChangeArrowheads="1"/>
            </p:cNvSpPr>
            <p:nvPr/>
          </p:nvSpPr>
          <p:spPr bwMode="auto">
            <a:xfrm>
              <a:off x="853" y="1936"/>
              <a:ext cx="1417" cy="616"/>
            </a:xfrm>
            <a:prstGeom prst="rightArrow">
              <a:avLst>
                <a:gd name="adj1" fmla="val 50000"/>
                <a:gd name="adj2" fmla="val 57508"/>
              </a:avLst>
            </a:prstGeom>
            <a:noFill/>
            <a:ln w="76200">
              <a:solidFill>
                <a:schemeClr val="accent2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16" name="Text Box 13"/>
            <p:cNvSpPr txBox="1">
              <a:spLocks noChangeArrowheads="1"/>
            </p:cNvSpPr>
            <p:nvPr/>
          </p:nvSpPr>
          <p:spPr bwMode="auto">
            <a:xfrm>
              <a:off x="1087" y="2108"/>
              <a:ext cx="6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400" b="1"/>
                <a:t>viento</a:t>
              </a:r>
            </a:p>
          </p:txBody>
        </p:sp>
        <p:sp>
          <p:nvSpPr>
            <p:cNvPr id="17417" name="Text Box 14"/>
            <p:cNvSpPr txBox="1">
              <a:spLocks noChangeArrowheads="1"/>
            </p:cNvSpPr>
            <p:nvPr/>
          </p:nvSpPr>
          <p:spPr bwMode="auto">
            <a:xfrm>
              <a:off x="1220" y="2581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2400" b="1"/>
                <a:t>o</a:t>
              </a:r>
            </a:p>
          </p:txBody>
        </p:sp>
        <p:sp>
          <p:nvSpPr>
            <p:cNvPr id="17418" name="AutoShape 15"/>
            <p:cNvSpPr>
              <a:spLocks noChangeArrowheads="1"/>
            </p:cNvSpPr>
            <p:nvPr/>
          </p:nvSpPr>
          <p:spPr bwMode="auto">
            <a:xfrm>
              <a:off x="853" y="2840"/>
              <a:ext cx="1417" cy="616"/>
            </a:xfrm>
            <a:prstGeom prst="rightArrow">
              <a:avLst>
                <a:gd name="adj1" fmla="val 50000"/>
                <a:gd name="adj2" fmla="val 57508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19" name="Text Box 16"/>
            <p:cNvSpPr txBox="1">
              <a:spLocks noChangeArrowheads="1"/>
            </p:cNvSpPr>
            <p:nvPr/>
          </p:nvSpPr>
          <p:spPr bwMode="auto">
            <a:xfrm>
              <a:off x="958" y="3012"/>
              <a:ext cx="9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2400" b="1"/>
                <a:t>corriente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36F410-16C9-4A6D-9861-0A3E210E6DF8}" type="slidenum">
              <a:rPr lang="en-US">
                <a:solidFill>
                  <a:srgbClr val="003366"/>
                </a:solidFill>
              </a:rPr>
              <a:pPr eaLnBrk="1" hangingPunct="1"/>
              <a:t>16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Atracando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s-ES" smtClean="0"/>
              <a:t> </a:t>
            </a:r>
            <a:r>
              <a:rPr lang="es-ES" sz="2800" smtClean="0"/>
              <a:t>¿Preparando para atracar, usted debe ...?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5254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18439" name="Picture 6" descr="DSC_6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486400" cy="36480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4F907D-AFCB-44BD-8E7C-EC6674FD540C}" type="slidenum">
              <a:rPr lang="en-US">
                <a:solidFill>
                  <a:srgbClr val="003366"/>
                </a:solidFill>
              </a:rPr>
              <a:pPr eaLnBrk="1" hangingPunct="1"/>
              <a:t>17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No Viento o Corriente</a:t>
            </a:r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2667000" y="1219200"/>
            <a:ext cx="5424488" cy="5603875"/>
            <a:chOff x="1536" y="1152"/>
            <a:chExt cx="2813" cy="2906"/>
          </a:xfrm>
        </p:grpSpPr>
        <p:pic>
          <p:nvPicPr>
            <p:cNvPr id="19462" name="Picture 4" descr="cast off1-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2544"/>
              <a:ext cx="1203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5" descr="cast off1-43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68"/>
              <a:ext cx="990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6" descr="cast off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2"/>
              <a:ext cx="1025" cy="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Freeform 7"/>
            <p:cNvSpPr>
              <a:spLocks/>
            </p:cNvSpPr>
            <p:nvPr/>
          </p:nvSpPr>
          <p:spPr bwMode="auto">
            <a:xfrm>
              <a:off x="2736" y="1680"/>
              <a:ext cx="1416" cy="1808"/>
            </a:xfrm>
            <a:custGeom>
              <a:avLst/>
              <a:gdLst>
                <a:gd name="T0" fmla="*/ 809 w 1584"/>
                <a:gd name="T1" fmla="*/ 1233 h 1952"/>
                <a:gd name="T2" fmla="*/ 780 w 1584"/>
                <a:gd name="T3" fmla="*/ 1223 h 1952"/>
                <a:gd name="T4" fmla="*/ 738 w 1584"/>
                <a:gd name="T5" fmla="*/ 1192 h 1952"/>
                <a:gd name="T6" fmla="*/ 695 w 1584"/>
                <a:gd name="T7" fmla="*/ 1161 h 1952"/>
                <a:gd name="T8" fmla="*/ 621 w 1584"/>
                <a:gd name="T9" fmla="*/ 1096 h 1952"/>
                <a:gd name="T10" fmla="*/ 546 w 1584"/>
                <a:gd name="T11" fmla="*/ 1021 h 1952"/>
                <a:gd name="T12" fmla="*/ 493 w 1584"/>
                <a:gd name="T13" fmla="*/ 974 h 1952"/>
                <a:gd name="T14" fmla="*/ 441 w 1584"/>
                <a:gd name="T15" fmla="*/ 910 h 1952"/>
                <a:gd name="T16" fmla="*/ 421 w 1584"/>
                <a:gd name="T17" fmla="*/ 878 h 1952"/>
                <a:gd name="T18" fmla="*/ 388 w 1584"/>
                <a:gd name="T19" fmla="*/ 818 h 1952"/>
                <a:gd name="T20" fmla="*/ 358 w 1584"/>
                <a:gd name="T21" fmla="*/ 768 h 1952"/>
                <a:gd name="T22" fmla="*/ 261 w 1584"/>
                <a:gd name="T23" fmla="*/ 591 h 1952"/>
                <a:gd name="T24" fmla="*/ 199 w 1584"/>
                <a:gd name="T25" fmla="*/ 480 h 1952"/>
                <a:gd name="T26" fmla="*/ 167 w 1584"/>
                <a:gd name="T27" fmla="*/ 420 h 1952"/>
                <a:gd name="T28" fmla="*/ 142 w 1584"/>
                <a:gd name="T29" fmla="*/ 369 h 1952"/>
                <a:gd name="T30" fmla="*/ 123 w 1584"/>
                <a:gd name="T31" fmla="*/ 313 h 1952"/>
                <a:gd name="T32" fmla="*/ 105 w 1584"/>
                <a:gd name="T33" fmla="*/ 263 h 1952"/>
                <a:gd name="T34" fmla="*/ 86 w 1584"/>
                <a:gd name="T35" fmla="*/ 227 h 1952"/>
                <a:gd name="T36" fmla="*/ 45 w 1584"/>
                <a:gd name="T37" fmla="*/ 125 h 1952"/>
                <a:gd name="T38" fmla="*/ 0 w 1584"/>
                <a:gd name="T39" fmla="*/ 0 h 19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4"/>
                <a:gd name="T61" fmla="*/ 0 h 1952"/>
                <a:gd name="T62" fmla="*/ 1584 w 1584"/>
                <a:gd name="T63" fmla="*/ 1952 h 19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4" h="1952">
                  <a:moveTo>
                    <a:pt x="1584" y="1952"/>
                  </a:moveTo>
                  <a:cubicBezTo>
                    <a:pt x="1566" y="1946"/>
                    <a:pt x="1546" y="1944"/>
                    <a:pt x="1528" y="1936"/>
                  </a:cubicBezTo>
                  <a:cubicBezTo>
                    <a:pt x="1498" y="1923"/>
                    <a:pt x="1480" y="1899"/>
                    <a:pt x="1448" y="1888"/>
                  </a:cubicBezTo>
                  <a:cubicBezTo>
                    <a:pt x="1416" y="1864"/>
                    <a:pt x="1398" y="1850"/>
                    <a:pt x="1360" y="1840"/>
                  </a:cubicBezTo>
                  <a:cubicBezTo>
                    <a:pt x="1324" y="1786"/>
                    <a:pt x="1264" y="1774"/>
                    <a:pt x="1216" y="1736"/>
                  </a:cubicBezTo>
                  <a:cubicBezTo>
                    <a:pt x="1167" y="1698"/>
                    <a:pt x="1124" y="1651"/>
                    <a:pt x="1072" y="1616"/>
                  </a:cubicBezTo>
                  <a:cubicBezTo>
                    <a:pt x="1048" y="1581"/>
                    <a:pt x="1006" y="1563"/>
                    <a:pt x="968" y="1544"/>
                  </a:cubicBezTo>
                  <a:cubicBezTo>
                    <a:pt x="941" y="1503"/>
                    <a:pt x="907" y="1462"/>
                    <a:pt x="864" y="1440"/>
                  </a:cubicBezTo>
                  <a:cubicBezTo>
                    <a:pt x="847" y="1389"/>
                    <a:pt x="870" y="1444"/>
                    <a:pt x="824" y="1392"/>
                  </a:cubicBezTo>
                  <a:cubicBezTo>
                    <a:pt x="805" y="1371"/>
                    <a:pt x="774" y="1324"/>
                    <a:pt x="760" y="1296"/>
                  </a:cubicBezTo>
                  <a:cubicBezTo>
                    <a:pt x="744" y="1264"/>
                    <a:pt x="721" y="1246"/>
                    <a:pt x="704" y="1216"/>
                  </a:cubicBezTo>
                  <a:cubicBezTo>
                    <a:pt x="648" y="1117"/>
                    <a:pt x="580" y="1027"/>
                    <a:pt x="512" y="936"/>
                  </a:cubicBezTo>
                  <a:cubicBezTo>
                    <a:pt x="497" y="891"/>
                    <a:pt x="426" y="806"/>
                    <a:pt x="392" y="760"/>
                  </a:cubicBezTo>
                  <a:cubicBezTo>
                    <a:pt x="379" y="722"/>
                    <a:pt x="351" y="696"/>
                    <a:pt x="328" y="664"/>
                  </a:cubicBezTo>
                  <a:cubicBezTo>
                    <a:pt x="306" y="633"/>
                    <a:pt x="308" y="612"/>
                    <a:pt x="280" y="584"/>
                  </a:cubicBezTo>
                  <a:cubicBezTo>
                    <a:pt x="271" y="549"/>
                    <a:pt x="256" y="527"/>
                    <a:pt x="240" y="496"/>
                  </a:cubicBezTo>
                  <a:cubicBezTo>
                    <a:pt x="228" y="471"/>
                    <a:pt x="222" y="440"/>
                    <a:pt x="208" y="416"/>
                  </a:cubicBezTo>
                  <a:cubicBezTo>
                    <a:pt x="197" y="396"/>
                    <a:pt x="179" y="380"/>
                    <a:pt x="168" y="360"/>
                  </a:cubicBezTo>
                  <a:cubicBezTo>
                    <a:pt x="138" y="308"/>
                    <a:pt x="119" y="251"/>
                    <a:pt x="88" y="200"/>
                  </a:cubicBezTo>
                  <a:cubicBezTo>
                    <a:pt x="56" y="146"/>
                    <a:pt x="0" y="6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dash"/>
              <a:round/>
              <a:headEnd type="none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4166" y="3193"/>
              <a:ext cx="18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1</a:t>
              </a:r>
            </a:p>
          </p:txBody>
        </p:sp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3350" y="2377"/>
              <a:ext cx="18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2</a:t>
              </a:r>
            </a:p>
          </p:txBody>
        </p:sp>
        <p:sp>
          <p:nvSpPr>
            <p:cNvPr id="19468" name="Text Box 10"/>
            <p:cNvSpPr txBox="1">
              <a:spLocks noChangeArrowheads="1"/>
            </p:cNvSpPr>
            <p:nvPr/>
          </p:nvSpPr>
          <p:spPr bwMode="auto">
            <a:xfrm>
              <a:off x="2966" y="1657"/>
              <a:ext cx="18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/>
                <a:t>3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84E974-1E10-4074-9730-EA6F40331B8A}" type="slidenum">
              <a:rPr lang="en-US">
                <a:solidFill>
                  <a:srgbClr val="003366"/>
                </a:solidFill>
              </a:rPr>
              <a:pPr eaLnBrk="1" hangingPunct="1"/>
              <a:t>18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b="0" smtClean="0"/>
              <a:t>Viento o Corriente</a:t>
            </a:r>
            <a:br>
              <a:rPr lang="es-ES" sz="4000" b="0" smtClean="0"/>
            </a:br>
            <a:r>
              <a:rPr lang="es-ES" sz="4000" b="0" smtClean="0"/>
              <a:t>Del Atracadero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Fuera de Borda o impulsión de popa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5254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grpSp>
        <p:nvGrpSpPr>
          <p:cNvPr id="20487" name="Group 5"/>
          <p:cNvGrpSpPr>
            <a:grpSpLocks/>
          </p:cNvGrpSpPr>
          <p:nvPr/>
        </p:nvGrpSpPr>
        <p:grpSpPr bwMode="auto">
          <a:xfrm>
            <a:off x="2100263" y="2170113"/>
            <a:ext cx="6162675" cy="4535487"/>
            <a:chOff x="1323" y="1367"/>
            <a:chExt cx="3882" cy="2857"/>
          </a:xfrm>
        </p:grpSpPr>
        <p:grpSp>
          <p:nvGrpSpPr>
            <p:cNvPr id="20488" name="Group 6"/>
            <p:cNvGrpSpPr>
              <a:grpSpLocks/>
            </p:cNvGrpSpPr>
            <p:nvPr/>
          </p:nvGrpSpPr>
          <p:grpSpPr bwMode="auto">
            <a:xfrm>
              <a:off x="1323" y="2135"/>
              <a:ext cx="1126" cy="1184"/>
              <a:chOff x="1179" y="2784"/>
              <a:chExt cx="1126" cy="1184"/>
            </a:xfrm>
          </p:grpSpPr>
          <p:grpSp>
            <p:nvGrpSpPr>
              <p:cNvPr id="20500" name="Group 7"/>
              <p:cNvGrpSpPr>
                <a:grpSpLocks/>
              </p:cNvGrpSpPr>
              <p:nvPr/>
            </p:nvGrpSpPr>
            <p:grpSpPr bwMode="auto">
              <a:xfrm>
                <a:off x="1200" y="2784"/>
                <a:ext cx="1104" cy="480"/>
                <a:chOff x="384" y="2832"/>
                <a:chExt cx="816" cy="480"/>
              </a:xfrm>
            </p:grpSpPr>
            <p:sp>
              <p:nvSpPr>
                <p:cNvPr id="20505" name="AutoShape 8"/>
                <p:cNvSpPr>
                  <a:spLocks noChangeArrowheads="1"/>
                </p:cNvSpPr>
                <p:nvPr/>
              </p:nvSpPr>
              <p:spPr bwMode="auto">
                <a:xfrm>
                  <a:off x="384" y="2832"/>
                  <a:ext cx="816" cy="480"/>
                </a:xfrm>
                <a:prstGeom prst="rightArrow">
                  <a:avLst>
                    <a:gd name="adj1" fmla="val 50000"/>
                    <a:gd name="adj2" fmla="val 42500"/>
                  </a:avLst>
                </a:prstGeom>
                <a:noFill/>
                <a:ln w="76200">
                  <a:solidFill>
                    <a:schemeClr val="accent2"/>
                  </a:solidFill>
                  <a:miter lim="800000"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050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2" y="2912"/>
                  <a:ext cx="50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 type="none" w="med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2400" b="1"/>
                    <a:t>viento</a:t>
                  </a:r>
                </a:p>
              </p:txBody>
            </p:sp>
          </p:grpSp>
          <p:sp>
            <p:nvSpPr>
              <p:cNvPr id="20501" name="Text Box 10"/>
              <p:cNvSpPr txBox="1">
                <a:spLocks noChangeArrowheads="1"/>
              </p:cNvSpPr>
              <p:nvPr/>
            </p:nvSpPr>
            <p:spPr bwMode="auto">
              <a:xfrm>
                <a:off x="1486" y="323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sz="2400" b="1"/>
                  <a:t>o</a:t>
                </a:r>
                <a:endParaRPr lang="es-ES"/>
              </a:p>
            </p:txBody>
          </p:sp>
          <p:grpSp>
            <p:nvGrpSpPr>
              <p:cNvPr id="20502" name="Group 11"/>
              <p:cNvGrpSpPr>
                <a:grpSpLocks/>
              </p:cNvGrpSpPr>
              <p:nvPr/>
            </p:nvGrpSpPr>
            <p:grpSpPr bwMode="auto">
              <a:xfrm>
                <a:off x="1179" y="3488"/>
                <a:ext cx="1126" cy="480"/>
                <a:chOff x="368" y="2832"/>
                <a:chExt cx="832" cy="480"/>
              </a:xfrm>
            </p:grpSpPr>
            <p:sp>
              <p:nvSpPr>
                <p:cNvPr id="20503" name="AutoShape 12"/>
                <p:cNvSpPr>
                  <a:spLocks noChangeArrowheads="1"/>
                </p:cNvSpPr>
                <p:nvPr/>
              </p:nvSpPr>
              <p:spPr bwMode="auto">
                <a:xfrm>
                  <a:off x="384" y="2832"/>
                  <a:ext cx="816" cy="480"/>
                </a:xfrm>
                <a:prstGeom prst="rightArrow">
                  <a:avLst>
                    <a:gd name="adj1" fmla="val 50000"/>
                    <a:gd name="adj2" fmla="val 42500"/>
                  </a:avLst>
                </a:prstGeom>
                <a:noFill/>
                <a:ln w="76200">
                  <a:solidFill>
                    <a:schemeClr val="accent2"/>
                  </a:solidFill>
                  <a:miter lim="800000"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050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" y="2912"/>
                  <a:ext cx="69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miter lim="800000"/>
                      <a:headEnd/>
                      <a:tailEnd type="none" w="med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2400" b="1"/>
                    <a:t>corriente</a:t>
                  </a:r>
                </a:p>
              </p:txBody>
            </p:sp>
          </p:grpSp>
        </p:grpSp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>
              <a:off x="2640" y="1367"/>
              <a:ext cx="2565" cy="2857"/>
              <a:chOff x="2640" y="1367"/>
              <a:chExt cx="2565" cy="2857"/>
            </a:xfrm>
          </p:grpSpPr>
          <p:sp>
            <p:nvSpPr>
              <p:cNvPr id="20490" name="Line 15"/>
              <p:cNvSpPr>
                <a:spLocks noChangeShapeType="1"/>
              </p:cNvSpPr>
              <p:nvPr/>
            </p:nvSpPr>
            <p:spPr bwMode="auto">
              <a:xfrm>
                <a:off x="3024" y="1655"/>
                <a:ext cx="336" cy="576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491" name="Picture 16" descr="cast off1-4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1943"/>
                <a:ext cx="1505" cy="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17" descr="cast off1-43-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1559"/>
                <a:ext cx="1238" cy="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18" descr="cast off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367"/>
                <a:ext cx="1282" cy="2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4" name="Line 19"/>
              <p:cNvSpPr>
                <a:spLocks noChangeShapeType="1"/>
              </p:cNvSpPr>
              <p:nvPr/>
            </p:nvSpPr>
            <p:spPr bwMode="auto">
              <a:xfrm flipH="1">
                <a:off x="3024" y="1655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Line 20"/>
              <p:cNvSpPr>
                <a:spLocks noChangeShapeType="1"/>
              </p:cNvSpPr>
              <p:nvPr/>
            </p:nvSpPr>
            <p:spPr bwMode="auto">
              <a:xfrm flipH="1">
                <a:off x="3024" y="3623"/>
                <a:ext cx="240" cy="144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21"/>
              <p:cNvSpPr>
                <a:spLocks/>
              </p:cNvSpPr>
              <p:nvPr/>
            </p:nvSpPr>
            <p:spPr bwMode="auto">
              <a:xfrm>
                <a:off x="3504" y="3767"/>
                <a:ext cx="1480" cy="360"/>
              </a:xfrm>
              <a:custGeom>
                <a:avLst/>
                <a:gdLst>
                  <a:gd name="T0" fmla="*/ 5965 w 1120"/>
                  <a:gd name="T1" fmla="*/ 323 h 368"/>
                  <a:gd name="T2" fmla="*/ 5068 w 1120"/>
                  <a:gd name="T3" fmla="*/ 168 h 368"/>
                  <a:gd name="T4" fmla="*/ 2131 w 1120"/>
                  <a:gd name="T5" fmla="*/ 0 h 368"/>
                  <a:gd name="T6" fmla="*/ 597 w 1120"/>
                  <a:gd name="T7" fmla="*/ 8 h 368"/>
                  <a:gd name="T8" fmla="*/ 168 w 1120"/>
                  <a:gd name="T9" fmla="*/ 16 h 368"/>
                  <a:gd name="T10" fmla="*/ 0 w 1120"/>
                  <a:gd name="T11" fmla="*/ 23 h 3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0"/>
                  <a:gd name="T19" fmla="*/ 0 h 368"/>
                  <a:gd name="T20" fmla="*/ 1120 w 1120"/>
                  <a:gd name="T21" fmla="*/ 368 h 3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0" h="368">
                    <a:moveTo>
                      <a:pt x="1120" y="368"/>
                    </a:moveTo>
                    <a:cubicBezTo>
                      <a:pt x="1081" y="309"/>
                      <a:pt x="1018" y="214"/>
                      <a:pt x="952" y="192"/>
                    </a:cubicBezTo>
                    <a:cubicBezTo>
                      <a:pt x="819" y="59"/>
                      <a:pt x="580" y="20"/>
                      <a:pt x="400" y="0"/>
                    </a:cubicBezTo>
                    <a:cubicBezTo>
                      <a:pt x="304" y="3"/>
                      <a:pt x="208" y="4"/>
                      <a:pt x="112" y="8"/>
                    </a:cubicBezTo>
                    <a:cubicBezTo>
                      <a:pt x="85" y="9"/>
                      <a:pt x="59" y="12"/>
                      <a:pt x="32" y="16"/>
                    </a:cubicBezTo>
                    <a:cubicBezTo>
                      <a:pt x="21" y="18"/>
                      <a:pt x="0" y="24"/>
                      <a:pt x="0" y="24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Text Box 22"/>
              <p:cNvSpPr txBox="1">
                <a:spLocks noChangeArrowheads="1"/>
              </p:cNvSpPr>
              <p:nvPr/>
            </p:nvSpPr>
            <p:spPr bwMode="auto">
              <a:xfrm>
                <a:off x="4982" y="393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1</a:t>
                </a:r>
                <a:endParaRPr lang="en-US"/>
              </a:p>
            </p:txBody>
          </p:sp>
          <p:sp>
            <p:nvSpPr>
              <p:cNvPr id="20498" name="Text Box 23"/>
              <p:cNvSpPr txBox="1">
                <a:spLocks noChangeArrowheads="1"/>
              </p:cNvSpPr>
              <p:nvPr/>
            </p:nvSpPr>
            <p:spPr bwMode="auto">
              <a:xfrm>
                <a:off x="4118" y="37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2</a:t>
                </a:r>
                <a:endParaRPr lang="en-US"/>
              </a:p>
            </p:txBody>
          </p:sp>
          <p:sp>
            <p:nvSpPr>
              <p:cNvPr id="20499" name="Text Box 24"/>
              <p:cNvSpPr txBox="1">
                <a:spLocks noChangeArrowheads="1"/>
              </p:cNvSpPr>
              <p:nvPr/>
            </p:nvSpPr>
            <p:spPr bwMode="auto">
              <a:xfrm>
                <a:off x="3398" y="37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400" b="1"/>
                  <a:t>3</a:t>
                </a:r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7B9E63-52AC-497B-9F60-D477B7117977}" type="slidenum">
              <a:rPr lang="en-US">
                <a:solidFill>
                  <a:srgbClr val="003366"/>
                </a:solidFill>
              </a:rPr>
              <a:pPr eaLnBrk="1" hangingPunct="1"/>
              <a:t>19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Atando a Flotadores</a:t>
            </a:r>
            <a:br>
              <a:rPr lang="es-ES" smtClean="0"/>
            </a:br>
            <a:r>
              <a:rPr lang="es-ES" smtClean="0"/>
              <a:t>y Muelles</a:t>
            </a:r>
          </a:p>
        </p:txBody>
      </p:sp>
      <p:pic>
        <p:nvPicPr>
          <p:cNvPr id="21509" name="Picture 3" descr="tying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939925"/>
            <a:ext cx="39052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4"/>
          <p:cNvSpPr>
            <a:spLocks noChangeShapeType="1"/>
          </p:cNvSpPr>
          <p:nvPr/>
        </p:nvSpPr>
        <p:spPr bwMode="auto">
          <a:xfrm flipH="1">
            <a:off x="3276600" y="2209800"/>
            <a:ext cx="762000" cy="762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81000" y="2286000"/>
            <a:ext cx="276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/>
              <a:t>largo de proa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2286000" y="2286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 flipV="1">
            <a:off x="3200400" y="2286000"/>
            <a:ext cx="228600" cy="19050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V="1">
            <a:off x="3200400" y="4191000"/>
            <a:ext cx="228600" cy="20574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87350" y="394335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="1"/>
              <a:t>esprín</a:t>
            </a:r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>
            <a:off x="2286000" y="4191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V="1">
            <a:off x="5334000" y="3124200"/>
            <a:ext cx="609600" cy="2286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6781800" y="2438400"/>
            <a:ext cx="223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/>
              <a:t>largo de proa</a:t>
            </a:r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 flipH="1">
            <a:off x="6019800" y="3124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4"/>
          <p:cNvSpPr>
            <a:spLocks noChangeShapeType="1"/>
          </p:cNvSpPr>
          <p:nvPr/>
        </p:nvSpPr>
        <p:spPr bwMode="auto">
          <a:xfrm flipV="1">
            <a:off x="5562600" y="4114800"/>
            <a:ext cx="381000" cy="9906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5"/>
          <p:cNvSpPr>
            <a:spLocks noChangeShapeType="1"/>
          </p:cNvSpPr>
          <p:nvPr/>
        </p:nvSpPr>
        <p:spPr bwMode="auto">
          <a:xfrm flipH="1" flipV="1">
            <a:off x="5334000" y="3352800"/>
            <a:ext cx="609600" cy="685800"/>
          </a:xfrm>
          <a:prstGeom prst="line">
            <a:avLst/>
          </a:prstGeom>
          <a:noFill/>
          <a:ln w="57150">
            <a:pattFill prst="dkVert">
              <a:fgClr>
                <a:schemeClr val="bg2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7173913" y="38544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="1"/>
              <a:t>esprín</a:t>
            </a:r>
          </a:p>
        </p:txBody>
      </p:sp>
      <p:sp>
        <p:nvSpPr>
          <p:cNvPr id="21523" name="Line 17"/>
          <p:cNvSpPr>
            <a:spLocks noChangeShapeType="1"/>
          </p:cNvSpPr>
          <p:nvPr/>
        </p:nvSpPr>
        <p:spPr bwMode="auto">
          <a:xfrm flipH="1">
            <a:off x="6019800" y="41021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>
            <a:off x="5105400" y="5105400"/>
            <a:ext cx="838200" cy="381000"/>
          </a:xfrm>
          <a:prstGeom prst="line">
            <a:avLst/>
          </a:prstGeom>
          <a:noFill/>
          <a:ln w="57150">
            <a:pattFill prst="dkHorz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6019800" y="5238750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/>
              <a:t>       largo de     popa</a:t>
            </a:r>
          </a:p>
          <a:p>
            <a:pPr eaLnBrk="1" hangingPunct="1"/>
            <a:endParaRPr lang="es-ES" sz="2400" b="1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 flipH="1">
            <a:off x="6019800" y="549275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1"/>
          <p:cNvSpPr>
            <a:spLocks noChangeShapeType="1"/>
          </p:cNvSpPr>
          <p:nvPr/>
        </p:nvSpPr>
        <p:spPr bwMode="auto">
          <a:xfrm flipH="1">
            <a:off x="3276600" y="5867400"/>
            <a:ext cx="1066800" cy="381000"/>
          </a:xfrm>
          <a:prstGeom prst="line">
            <a:avLst/>
          </a:prstGeom>
          <a:noFill/>
          <a:ln w="57150">
            <a:pattFill prst="wdDnDiag">
              <a:fgClr>
                <a:srgbClr val="000000"/>
              </a:fgClr>
              <a:bgClr>
                <a:schemeClr val="tx2"/>
              </a:bgClr>
            </a:patt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Rectangle 22"/>
          <p:cNvSpPr>
            <a:spLocks noChangeArrowheads="1"/>
          </p:cNvSpPr>
          <p:nvPr/>
        </p:nvSpPr>
        <p:spPr bwMode="auto">
          <a:xfrm>
            <a:off x="685800" y="57912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="1"/>
              <a:t>largo de      popa</a:t>
            </a:r>
          </a:p>
        </p:txBody>
      </p:sp>
      <p:sp>
        <p:nvSpPr>
          <p:cNvPr id="21529" name="Line 23"/>
          <p:cNvSpPr>
            <a:spLocks noChangeShapeType="1"/>
          </p:cNvSpPr>
          <p:nvPr/>
        </p:nvSpPr>
        <p:spPr bwMode="auto">
          <a:xfrm>
            <a:off x="2438400" y="59436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Oval 24"/>
          <p:cNvSpPr>
            <a:spLocks noChangeArrowheads="1"/>
          </p:cNvSpPr>
          <p:nvPr/>
        </p:nvSpPr>
        <p:spPr bwMode="auto">
          <a:xfrm>
            <a:off x="1452563" y="17827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1531" name="Oval 25"/>
          <p:cNvSpPr>
            <a:spLocks noChangeArrowheads="1"/>
          </p:cNvSpPr>
          <p:nvPr/>
        </p:nvSpPr>
        <p:spPr bwMode="auto">
          <a:xfrm>
            <a:off x="1452563" y="36290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1532" name="Oval 26"/>
          <p:cNvSpPr>
            <a:spLocks noChangeArrowheads="1"/>
          </p:cNvSpPr>
          <p:nvPr/>
        </p:nvSpPr>
        <p:spPr bwMode="auto">
          <a:xfrm>
            <a:off x="1452563" y="53816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21533" name="Oval 27"/>
          <p:cNvSpPr>
            <a:spLocks noChangeArrowheads="1"/>
          </p:cNvSpPr>
          <p:nvPr/>
        </p:nvSpPr>
        <p:spPr bwMode="auto">
          <a:xfrm>
            <a:off x="8202613" y="29622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21534" name="Oval 28"/>
          <p:cNvSpPr>
            <a:spLocks noChangeArrowheads="1"/>
          </p:cNvSpPr>
          <p:nvPr/>
        </p:nvSpPr>
        <p:spPr bwMode="auto">
          <a:xfrm>
            <a:off x="8634413" y="39433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21535" name="Oval 29"/>
          <p:cNvSpPr>
            <a:spLocks noChangeArrowheads="1"/>
          </p:cNvSpPr>
          <p:nvPr/>
        </p:nvSpPr>
        <p:spPr bwMode="auto">
          <a:xfrm>
            <a:off x="8320088" y="53292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D50B6D-A359-4B0F-AF1A-F6BC8FA12EB4}" type="slidenum">
              <a:rPr lang="en-US">
                <a:solidFill>
                  <a:srgbClr val="003366"/>
                </a:solidFill>
              </a:rPr>
              <a:pPr eaLnBrk="1" hangingPunct="1"/>
              <a:t>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Operando su  Embarcación…Con Seguridad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Cargando equipo y pasajeros</a:t>
            </a:r>
          </a:p>
          <a:p>
            <a:pPr eaLnBrk="1" hangingPunct="1"/>
            <a:r>
              <a:rPr lang="es-ES" smtClean="0"/>
              <a:t>Manejo de la embarcación</a:t>
            </a:r>
          </a:p>
          <a:p>
            <a:pPr eaLnBrk="1" hangingPunct="1"/>
            <a:r>
              <a:rPr lang="es-ES" smtClean="0"/>
              <a:t>Cortesía en el agua</a:t>
            </a:r>
          </a:p>
          <a:p>
            <a:pPr eaLnBrk="1" hangingPunct="1"/>
            <a:r>
              <a:rPr lang="es-ES" smtClean="0"/>
              <a:t>Soltando amarras, atracando-anclando</a:t>
            </a:r>
          </a:p>
          <a:p>
            <a:pPr eaLnBrk="1" hangingPunct="1"/>
            <a:r>
              <a:rPr lang="es-ES" smtClean="0"/>
              <a:t>PWC especifica de seguridad</a:t>
            </a: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465138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465138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465138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457200" y="34417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457200" y="4029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58FC74-FEA4-409A-98BF-D1F1E58AC8D4}" type="slidenum">
              <a:rPr lang="en-US">
                <a:solidFill>
                  <a:srgbClr val="003366"/>
                </a:solidFill>
              </a:rPr>
              <a:pPr eaLnBrk="1" hangingPunct="1"/>
              <a:t>20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Material de Protección Evita Desgaste de Líneas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382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smtClean="0"/>
              <a:t>Puede ser de tela, goma, cuero, o plástico</a:t>
            </a:r>
          </a:p>
          <a:p>
            <a:pPr eaLnBrk="1" hangingPunct="1">
              <a:buFontTx/>
              <a:buNone/>
            </a:pPr>
            <a:r>
              <a:rPr lang="es-ES" sz="2800" smtClean="0"/>
              <a:t>Manguera vieja de jardín funciona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1231900" y="3138488"/>
            <a:ext cx="7448550" cy="3084512"/>
            <a:chOff x="776" y="1977"/>
            <a:chExt cx="4692" cy="1943"/>
          </a:xfrm>
        </p:grpSpPr>
        <p:pic>
          <p:nvPicPr>
            <p:cNvPr id="22537" name="Picture 5" descr="chaf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2512"/>
              <a:ext cx="4176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3481" y="1977"/>
              <a:ext cx="11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3200" b="1"/>
                <a:t>guía</a:t>
              </a:r>
              <a:endParaRPr lang="es-ES"/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H="1">
              <a:off x="2880" y="2160"/>
              <a:ext cx="72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2208" y="3552"/>
              <a:ext cx="3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3200" b="1"/>
                <a:t>material de protección</a:t>
              </a:r>
              <a:endParaRPr lang="es-ES"/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 flipH="1" flipV="1">
              <a:off x="2496" y="3072"/>
              <a:ext cx="672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5254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2536" name="Oval 11"/>
          <p:cNvSpPr>
            <a:spLocks noChangeArrowheads="1"/>
          </p:cNvSpPr>
          <p:nvPr/>
        </p:nvSpPr>
        <p:spPr bwMode="auto">
          <a:xfrm>
            <a:off x="525463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B97108-A895-4A94-9D89-8A5922A444E4}" type="slidenum">
              <a:rPr lang="en-US">
                <a:solidFill>
                  <a:srgbClr val="003366"/>
                </a:solidFill>
              </a:rPr>
              <a:pPr eaLnBrk="1" hangingPunct="1"/>
              <a:t>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Anclas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¿Cuál ancla es para usted?</a:t>
            </a:r>
          </a:p>
        </p:txBody>
      </p:sp>
      <p:sp>
        <p:nvSpPr>
          <p:cNvPr id="23558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1E090-1A13-4688-9B3E-47FC19E4D4A5}" type="slidenum">
              <a:rPr lang="en-US">
                <a:solidFill>
                  <a:srgbClr val="003366"/>
                </a:solidFill>
              </a:rPr>
              <a:pPr eaLnBrk="1" hangingPunct="1"/>
              <a:t>22</a:t>
            </a:fld>
            <a:endParaRPr lang="en-US">
              <a:solidFill>
                <a:srgbClr val="00336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4343400"/>
            <a:ext cx="4267200" cy="2044700"/>
            <a:chOff x="2976" y="2736"/>
            <a:chExt cx="2688" cy="1288"/>
          </a:xfrm>
        </p:grpSpPr>
        <p:pic>
          <p:nvPicPr>
            <p:cNvPr id="24592" name="Picture 3" descr="anchor p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736"/>
              <a:ext cx="26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4"/>
            <p:cNvSpPr txBox="1">
              <a:spLocks noChangeArrowheads="1"/>
            </p:cNvSpPr>
            <p:nvPr/>
          </p:nvSpPr>
          <p:spPr bwMode="auto">
            <a:xfrm>
              <a:off x="4176" y="3216"/>
              <a:ext cx="960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/>
                <a:t> Arado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/>
                <a:t>(Plow)</a:t>
              </a:r>
              <a:endParaRPr lang="es-ES" sz="2400"/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Anclas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71600" y="1371600"/>
            <a:ext cx="6800850" cy="2716213"/>
            <a:chOff x="864" y="864"/>
            <a:chExt cx="4284" cy="1711"/>
          </a:xfrm>
        </p:grpSpPr>
        <p:pic>
          <p:nvPicPr>
            <p:cNvPr id="24590" name="Picture 7" descr="anchor ligh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864"/>
              <a:ext cx="2076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Text Box 8"/>
            <p:cNvSpPr txBox="1">
              <a:spLocks noChangeArrowheads="1"/>
            </p:cNvSpPr>
            <p:nvPr/>
          </p:nvSpPr>
          <p:spPr bwMode="auto">
            <a:xfrm>
              <a:off x="864" y="1104"/>
              <a:ext cx="259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3200" b="1"/>
                <a:t>Peso ligero</a:t>
              </a:r>
            </a:p>
            <a:p>
              <a:pPr algn="ctr"/>
              <a:r>
                <a:rPr lang="es-ES" sz="2400" b="1"/>
                <a:t>(Danforth</a:t>
              </a:r>
              <a:r>
                <a:rPr lang="en-US" sz="2400" b="1"/>
                <a:t>)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3276600"/>
            <a:ext cx="3787775" cy="3195638"/>
            <a:chOff x="240" y="2064"/>
            <a:chExt cx="2386" cy="2013"/>
          </a:xfrm>
        </p:grpSpPr>
        <p:pic>
          <p:nvPicPr>
            <p:cNvPr id="24588" name="Picture 10" descr="anchor single fluk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64"/>
              <a:ext cx="2290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240" y="3360"/>
              <a:ext cx="2160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3200" b="1"/>
                <a:t>Una sola uña</a:t>
              </a:r>
            </a:p>
            <a:p>
              <a:pPr algn="ctr">
                <a:spcBef>
                  <a:spcPct val="50000"/>
                </a:spcBef>
              </a:pPr>
              <a:r>
                <a:rPr lang="es-ES" sz="2400" b="1"/>
                <a:t>(Fluke) </a:t>
              </a:r>
            </a:p>
          </p:txBody>
        </p:sp>
      </p:grpSp>
      <p:pic>
        <p:nvPicPr>
          <p:cNvPr id="24584" name="Picture 12" descr="4pf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304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Oval 13"/>
          <p:cNvSpPr>
            <a:spLocks noChangeArrowheads="1"/>
          </p:cNvSpPr>
          <p:nvPr/>
        </p:nvSpPr>
        <p:spPr bwMode="auto">
          <a:xfrm>
            <a:off x="4724400" y="19002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4586" name="Oval 14"/>
          <p:cNvSpPr>
            <a:spLocks noChangeArrowheads="1"/>
          </p:cNvSpPr>
          <p:nvPr/>
        </p:nvSpPr>
        <p:spPr bwMode="auto">
          <a:xfrm>
            <a:off x="3760788" y="60261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8172450" y="5257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13D23-7613-47D7-A13C-197893281D29}" type="slidenum">
              <a:rPr lang="en-US">
                <a:solidFill>
                  <a:srgbClr val="003366"/>
                </a:solidFill>
              </a:rPr>
              <a:pPr eaLnBrk="1" hangingPunct="1"/>
              <a:t>23</a:t>
            </a:fld>
            <a:endParaRPr lang="en-US">
              <a:solidFill>
                <a:srgbClr val="00336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143000"/>
            <a:ext cx="3211513" cy="5181600"/>
            <a:chOff x="528" y="756"/>
            <a:chExt cx="2023" cy="3264"/>
          </a:xfrm>
        </p:grpSpPr>
        <p:pic>
          <p:nvPicPr>
            <p:cNvPr id="25611" name="Picture 3" descr="anchor gra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36"/>
              <a:ext cx="2023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 Box 4"/>
            <p:cNvSpPr txBox="1">
              <a:spLocks noChangeArrowheads="1"/>
            </p:cNvSpPr>
            <p:nvPr/>
          </p:nvSpPr>
          <p:spPr bwMode="auto">
            <a:xfrm>
              <a:off x="672" y="756"/>
              <a:ext cx="1584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3200" b="1"/>
                <a:t>Rezón</a:t>
              </a:r>
            </a:p>
            <a:p>
              <a:pPr algn="ctr">
                <a:spcBef>
                  <a:spcPct val="50000"/>
                </a:spcBef>
              </a:pPr>
              <a:r>
                <a:rPr lang="es-ES" sz="2400" b="1"/>
                <a:t>(Grapnel)</a:t>
              </a:r>
              <a:endParaRPr lang="es-ES" sz="2400"/>
            </a:p>
            <a:p>
              <a:pPr algn="ctr">
                <a:spcBef>
                  <a:spcPct val="50000"/>
                </a:spcBef>
              </a:pPr>
              <a:endParaRPr lang="es-ES" sz="320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76863" y="1619250"/>
            <a:ext cx="2960687" cy="4549775"/>
            <a:chOff x="3483" y="1056"/>
            <a:chExt cx="1865" cy="2866"/>
          </a:xfrm>
        </p:grpSpPr>
        <p:pic>
          <p:nvPicPr>
            <p:cNvPr id="25609" name="Picture 6" descr="anchor mu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064"/>
              <a:ext cx="1865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3696" y="1056"/>
              <a:ext cx="1584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3200" b="1"/>
                <a:t>Hongo</a:t>
              </a:r>
            </a:p>
            <a:p>
              <a:pPr algn="ctr">
                <a:spcBef>
                  <a:spcPct val="50000"/>
                </a:spcBef>
              </a:pPr>
              <a:r>
                <a:rPr lang="es-ES" sz="2400" b="1"/>
                <a:t>(Mushroom)</a:t>
              </a:r>
              <a:endParaRPr lang="es-ES" sz="2400"/>
            </a:p>
          </p:txBody>
        </p:sp>
      </p:grpSp>
      <p:sp>
        <p:nvSpPr>
          <p:cNvPr id="2560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Tipos de Anclas</a:t>
            </a: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111250" y="17605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5300663" y="17605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D4E5DD-38E0-4C02-8372-12AC4C0C5240}" type="slidenum">
              <a:rPr lang="en-US">
                <a:solidFill>
                  <a:srgbClr val="003366"/>
                </a:solidFill>
              </a:rPr>
              <a:pPr eaLnBrk="1" hangingPunct="1"/>
              <a:t>24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Directrices de Anclaje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¿Por qué usar cadena?</a:t>
            </a:r>
          </a:p>
          <a:p>
            <a:pPr eaLnBrk="1" hangingPunct="1"/>
            <a:r>
              <a:rPr lang="es-ES" smtClean="0"/>
              <a:t>¿Qué es alcance?</a:t>
            </a:r>
          </a:p>
        </p:txBody>
      </p:sp>
      <p:sp>
        <p:nvSpPr>
          <p:cNvPr id="26630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517525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pic>
        <p:nvPicPr>
          <p:cNvPr id="26632" name="Picture 6" descr="anchor rode1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162425"/>
            <a:ext cx="883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5141CD-8519-4AFC-87A9-AA95CF6A52DA}" type="slidenum">
              <a:rPr lang="en-US">
                <a:solidFill>
                  <a:srgbClr val="003366"/>
                </a:solidFill>
              </a:rPr>
              <a:pPr eaLnBrk="1" hangingPunct="1"/>
              <a:t>25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Directrices de Anclaje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Alcance normal 7:1 </a:t>
            </a:r>
          </a:p>
          <a:p>
            <a:pPr eaLnBrk="1" hangingPunct="1"/>
            <a:r>
              <a:rPr lang="es-ES" smtClean="0"/>
              <a:t> Mares calmados 5:1 </a:t>
            </a:r>
          </a:p>
          <a:p>
            <a:pPr eaLnBrk="1" hangingPunct="1"/>
            <a:r>
              <a:rPr lang="es-ES" smtClean="0"/>
              <a:t> Mal tiempo 10:1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517525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517525" y="2909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pic>
        <p:nvPicPr>
          <p:cNvPr id="27657" name="Picture 7" descr="anchor rode2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0000"/>
            <a:ext cx="8001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B4D477-114E-4944-8763-FCC4F2FBDBDB}" type="slidenum">
              <a:rPr lang="en-US">
                <a:solidFill>
                  <a:srgbClr val="003366"/>
                </a:solidFill>
              </a:rPr>
              <a:pPr eaLnBrk="1" hangingPunct="1"/>
              <a:t>26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Establecimiento</a:t>
            </a:r>
            <a:br>
              <a:rPr lang="es-ES" smtClean="0"/>
            </a:br>
            <a:r>
              <a:rPr lang="es-ES" smtClean="0"/>
              <a:t>de Anclaje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¿Cuáles son los pasos envueltos?</a:t>
            </a: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28679" name="Picture 6" descr="DSC_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286000"/>
            <a:ext cx="2736850" cy="4114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AFD334-83C3-456A-8DF2-AF819B8BDC68}" type="slidenum">
              <a:rPr lang="en-US">
                <a:solidFill>
                  <a:srgbClr val="003366"/>
                </a:solidFill>
              </a:rPr>
              <a:pPr eaLnBrk="1" hangingPunct="1"/>
              <a:t>27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Permita Espacio</a:t>
            </a:r>
            <a:br>
              <a:rPr lang="es-ES" smtClean="0"/>
            </a:br>
            <a:r>
              <a:rPr lang="es-ES" smtClean="0"/>
              <a:t>Para “Movimiento”</a:t>
            </a:r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1905000" y="1447800"/>
            <a:ext cx="5016500" cy="4953000"/>
            <a:chOff x="1200" y="1056"/>
            <a:chExt cx="3160" cy="3120"/>
          </a:xfrm>
        </p:grpSpPr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1424" y="1064"/>
              <a:ext cx="2928" cy="2928"/>
            </a:xfrm>
            <a:prstGeom prst="ellipse">
              <a:avLst/>
            </a:prstGeom>
            <a:noFill/>
            <a:ln w="7937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9703" name="Group 5"/>
            <p:cNvGrpSpPr>
              <a:grpSpLocks/>
            </p:cNvGrpSpPr>
            <p:nvPr/>
          </p:nvGrpSpPr>
          <p:grpSpPr bwMode="auto">
            <a:xfrm>
              <a:off x="2640" y="1056"/>
              <a:ext cx="480" cy="3120"/>
              <a:chOff x="2640" y="1056"/>
              <a:chExt cx="480" cy="3120"/>
            </a:xfrm>
          </p:grpSpPr>
          <p:grpSp>
            <p:nvGrpSpPr>
              <p:cNvPr id="29715" name="Group 6"/>
              <p:cNvGrpSpPr>
                <a:grpSpLocks/>
              </p:cNvGrpSpPr>
              <p:nvPr/>
            </p:nvGrpSpPr>
            <p:grpSpPr bwMode="auto">
              <a:xfrm>
                <a:off x="2640" y="1056"/>
                <a:ext cx="480" cy="3120"/>
                <a:chOff x="2640" y="1056"/>
                <a:chExt cx="480" cy="3120"/>
              </a:xfrm>
            </p:grpSpPr>
            <p:sp>
              <p:nvSpPr>
                <p:cNvPr id="29717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2280" y="1416"/>
                  <a:ext cx="1200" cy="480"/>
                </a:xfrm>
                <a:prstGeom prst="leftArrow">
                  <a:avLst>
                    <a:gd name="adj1" fmla="val 50000"/>
                    <a:gd name="adj2" fmla="val 6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 type="none" w="med" len="lg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2400" b="1">
                      <a:solidFill>
                        <a:schemeClr val="bg1"/>
                      </a:solidFill>
                    </a:rPr>
                    <a:t>viento</a:t>
                  </a:r>
                </a:p>
              </p:txBody>
            </p:sp>
            <p:pic>
              <p:nvPicPr>
                <p:cNvPr id="29718" name="Picture 8" descr="anchor boat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7" y="2640"/>
                  <a:ext cx="346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716" name="Line 9"/>
              <p:cNvSpPr>
                <a:spLocks noChangeShapeType="1"/>
              </p:cNvSpPr>
              <p:nvPr/>
            </p:nvSpPr>
            <p:spPr bwMode="auto">
              <a:xfrm flipV="1">
                <a:off x="2880" y="2640"/>
                <a:ext cx="0" cy="8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4" name="Group 10"/>
            <p:cNvGrpSpPr>
              <a:grpSpLocks/>
            </p:cNvGrpSpPr>
            <p:nvPr/>
          </p:nvGrpSpPr>
          <p:grpSpPr bwMode="auto">
            <a:xfrm>
              <a:off x="1200" y="1755"/>
              <a:ext cx="3160" cy="2023"/>
              <a:chOff x="1200" y="1755"/>
              <a:chExt cx="3160" cy="2023"/>
            </a:xfrm>
          </p:grpSpPr>
          <p:grpSp>
            <p:nvGrpSpPr>
              <p:cNvPr id="29705" name="Group 11"/>
              <p:cNvGrpSpPr>
                <a:grpSpLocks/>
              </p:cNvGrpSpPr>
              <p:nvPr/>
            </p:nvGrpSpPr>
            <p:grpSpPr bwMode="auto">
              <a:xfrm>
                <a:off x="1200" y="2354"/>
                <a:ext cx="3160" cy="480"/>
                <a:chOff x="1200" y="2304"/>
                <a:chExt cx="3160" cy="480"/>
              </a:xfrm>
            </p:grpSpPr>
            <p:sp>
              <p:nvSpPr>
                <p:cNvPr id="29713" name="AutoShape 12"/>
                <p:cNvSpPr>
                  <a:spLocks noChangeArrowheads="1"/>
                </p:cNvSpPr>
                <p:nvPr/>
              </p:nvSpPr>
              <p:spPr bwMode="auto">
                <a:xfrm>
                  <a:off x="3160" y="2304"/>
                  <a:ext cx="1200" cy="480"/>
                </a:xfrm>
                <a:prstGeom prst="leftArrow">
                  <a:avLst>
                    <a:gd name="adj1" fmla="val 50000"/>
                    <a:gd name="adj2" fmla="val 6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 type="none" w="med" len="lg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s-ES" sz="2400" b="1">
                      <a:solidFill>
                        <a:schemeClr val="bg1"/>
                      </a:solidFill>
                    </a:rPr>
                    <a:t>viento</a:t>
                  </a:r>
                </a:p>
              </p:txBody>
            </p:sp>
            <p:pic>
              <p:nvPicPr>
                <p:cNvPr id="29714" name="Picture 13" descr="anchor boat2 cop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371"/>
                  <a:ext cx="162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706" name="Group 14"/>
              <p:cNvGrpSpPr>
                <a:grpSpLocks/>
              </p:cNvGrpSpPr>
              <p:nvPr/>
            </p:nvGrpSpPr>
            <p:grpSpPr bwMode="auto">
              <a:xfrm>
                <a:off x="1554" y="1755"/>
                <a:ext cx="2536" cy="2023"/>
                <a:chOff x="1554" y="1755"/>
                <a:chExt cx="2536" cy="2023"/>
              </a:xfrm>
            </p:grpSpPr>
            <p:grpSp>
              <p:nvGrpSpPr>
                <p:cNvPr id="29707" name="Group 15"/>
                <p:cNvGrpSpPr>
                  <a:grpSpLocks/>
                </p:cNvGrpSpPr>
                <p:nvPr/>
              </p:nvGrpSpPr>
              <p:grpSpPr bwMode="auto">
                <a:xfrm>
                  <a:off x="1554" y="1755"/>
                  <a:ext cx="2536" cy="2023"/>
                  <a:chOff x="1554" y="1755"/>
                  <a:chExt cx="2536" cy="2023"/>
                </a:xfrm>
              </p:grpSpPr>
              <p:grpSp>
                <p:nvGrpSpPr>
                  <p:cNvPr id="2970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554" y="1755"/>
                    <a:ext cx="2536" cy="2023"/>
                    <a:chOff x="1584" y="1720"/>
                    <a:chExt cx="2536" cy="2023"/>
                  </a:xfrm>
                </p:grpSpPr>
                <p:sp>
                  <p:nvSpPr>
                    <p:cNvPr id="29711" name="AutoShape 17"/>
                    <p:cNvSpPr>
                      <a:spLocks noChangeArrowheads="1"/>
                    </p:cNvSpPr>
                    <p:nvPr/>
                  </p:nvSpPr>
                  <p:spPr bwMode="auto">
                    <a:xfrm rot="-2433830">
                      <a:off x="2920" y="1720"/>
                      <a:ext cx="1200" cy="480"/>
                    </a:xfrm>
                    <a:prstGeom prst="leftArrow">
                      <a:avLst>
                        <a:gd name="adj1" fmla="val 50000"/>
                        <a:gd name="adj2" fmla="val 625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8575">
                          <a:solidFill>
                            <a:srgbClr val="000000"/>
                          </a:solidFill>
                          <a:miter lim="800000"/>
                          <a:headEnd/>
                          <a:tailEnd type="none" w="med" len="lg"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s-ES" sz="2400" b="1">
                          <a:solidFill>
                            <a:schemeClr val="bg1"/>
                          </a:solidFill>
                        </a:rPr>
                        <a:t>viento</a:t>
                      </a:r>
                    </a:p>
                  </p:txBody>
                </p:sp>
                <p:pic>
                  <p:nvPicPr>
                    <p:cNvPr id="29712" name="Picture 18" descr="anchor boat3 copy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84" y="2544"/>
                      <a:ext cx="1296" cy="11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2971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0" y="2635"/>
                    <a:ext cx="662" cy="57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08" name="Line 20"/>
                <p:cNvSpPr>
                  <a:spLocks noChangeShapeType="1"/>
                </p:cNvSpPr>
                <p:nvPr/>
              </p:nvSpPr>
              <p:spPr bwMode="auto">
                <a:xfrm>
                  <a:off x="1968" y="2599"/>
                  <a:ext cx="85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732AD-72FE-4F21-BEE5-D05DD50EDB09}" type="slidenum">
              <a:rPr lang="en-US">
                <a:solidFill>
                  <a:srgbClr val="003366"/>
                </a:solidFill>
              </a:rPr>
              <a:pPr eaLnBrk="1" hangingPunct="1"/>
              <a:t>28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Recuperando el Ancla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s-ES" smtClean="0"/>
              <a:t>¿ Cuáles son los pasos?</a:t>
            </a:r>
          </a:p>
        </p:txBody>
      </p:sp>
      <p:sp>
        <p:nvSpPr>
          <p:cNvPr id="30726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0727" name="Picture 5" descr="DSC_6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057400"/>
            <a:ext cx="2889250" cy="434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B2C456-444E-4EAB-8212-D08554EC89B3}" type="slidenum">
              <a:rPr lang="en-US">
                <a:solidFill>
                  <a:srgbClr val="003366"/>
                </a:solidFill>
              </a:rPr>
              <a:pPr eaLnBrk="1" hangingPunct="1"/>
              <a:t>29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Operando Embarcaciones Personales Acuáticas </a:t>
            </a:r>
            <a:r>
              <a:rPr lang="es-ES" sz="2800" smtClean="0"/>
              <a:t>(PWC’s)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¿Cómo con los PWC’s diferentes a los botes motorizados?</a:t>
            </a:r>
          </a:p>
        </p:txBody>
      </p:sp>
      <p:pic>
        <p:nvPicPr>
          <p:cNvPr id="31750" name="Picture 4" descr="st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4608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5254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5AC0E6-B198-475A-8BD5-226FDA235A91}" type="slidenum">
              <a:rPr lang="en-US">
                <a:solidFill>
                  <a:srgbClr val="003366"/>
                </a:solidFill>
              </a:rPr>
              <a:pPr eaLnBrk="1" hangingPunct="1"/>
              <a:t>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s-ES" smtClean="0"/>
              <a:t>Carga Equipo y</a:t>
            </a:r>
            <a:br>
              <a:rPr lang="es-ES" smtClean="0"/>
            </a:br>
            <a:r>
              <a:rPr lang="es-ES" smtClean="0"/>
              <a:t> Pasajeros Correctamente</a:t>
            </a:r>
          </a:p>
        </p:txBody>
      </p:sp>
      <p:pic>
        <p:nvPicPr>
          <p:cNvPr id="5125" name="Picture 3" descr="g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34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A4676-FB2C-44D1-AEAC-74B89DA23D0F}" type="slidenum">
              <a:rPr lang="en-US">
                <a:solidFill>
                  <a:srgbClr val="003366"/>
                </a:solidFill>
              </a:rPr>
              <a:pPr eaLnBrk="1" hangingPunct="1"/>
              <a:t>30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   Operando Embarcaciones      Personales Acuáticas </a:t>
            </a:r>
            <a:r>
              <a:rPr lang="es-ES" sz="2800" smtClean="0"/>
              <a:t>(PWC’s)</a:t>
            </a:r>
            <a:endParaRPr lang="es-ES" sz="400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¿Qué cortesías deben mostrar los operadores de PWC’s?</a:t>
            </a:r>
          </a:p>
          <a:p>
            <a:pPr eaLnBrk="1" hangingPunct="1"/>
            <a:endParaRPr lang="en-US" smtClean="0"/>
          </a:p>
        </p:txBody>
      </p:sp>
      <p:sp>
        <p:nvSpPr>
          <p:cNvPr id="32774" name="Oval 5"/>
          <p:cNvSpPr>
            <a:spLocks noChangeArrowheads="1"/>
          </p:cNvSpPr>
          <p:nvPr/>
        </p:nvSpPr>
        <p:spPr bwMode="auto">
          <a:xfrm>
            <a:off x="525463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2775" name="Picture 6" descr="03_05_3_2A_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486400" cy="3575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42E7A5-5C97-4269-91EA-F4EC7C4CD45A}" type="slidenum">
              <a:rPr lang="en-US">
                <a:solidFill>
                  <a:srgbClr val="003366"/>
                </a:solidFill>
              </a:rPr>
              <a:pPr eaLnBrk="1" hangingPunct="1"/>
              <a:t>31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No Pasar Cerca</a:t>
            </a:r>
          </a:p>
        </p:txBody>
      </p:sp>
      <p:pic>
        <p:nvPicPr>
          <p:cNvPr id="33797" name="Picture 3" descr="acci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43063"/>
            <a:ext cx="8001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5E47FF-FBE4-46ED-A9CC-A11D38EC30E7}" type="slidenum">
              <a:rPr lang="en-US">
                <a:solidFill>
                  <a:srgbClr val="003366"/>
                </a:solidFill>
              </a:rPr>
              <a:pPr eaLnBrk="1" hangingPunct="1"/>
              <a:t>32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Operando Embarcaciones      Personales Acuáticas </a:t>
            </a:r>
            <a:r>
              <a:rPr lang="es-ES" sz="2800" smtClean="0"/>
              <a:t>(PWC’s)</a:t>
            </a:r>
            <a:endParaRPr lang="es-ES" sz="400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¿Cuáles son algunas de las preocupaciones ambientales?</a:t>
            </a:r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4823" name="Picture 6" descr="03_05_3_2B_0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971800"/>
            <a:ext cx="5116513" cy="34020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107B1C-404E-44AA-BC4F-48081F650DFE}" type="slidenum">
              <a:rPr lang="en-US">
                <a:solidFill>
                  <a:srgbClr val="003366"/>
                </a:solidFill>
              </a:rPr>
              <a:pPr eaLnBrk="1" hangingPunct="1"/>
              <a:t>33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Otras Consideraciones</a:t>
            </a:r>
            <a:br>
              <a:rPr lang="es-ES" sz="4000" smtClean="0"/>
            </a:br>
            <a:r>
              <a:rPr lang="es-ES" sz="4000" smtClean="0"/>
              <a:t>del PWC 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Observar las leyes estatales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Siempre use su chaleco salvavidas</a:t>
            </a:r>
            <a:r>
              <a:rPr lang="es-ES" smtClean="0"/>
              <a:t> </a:t>
            </a:r>
            <a:r>
              <a:rPr lang="es-ES" sz="2000" smtClean="0"/>
              <a:t>(PFD)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Inspeccione su embarcación frecuentemente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Mantenga manos y pies alejados de la entrada de la bomba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No exceda los índices de capacidad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Conocer sus límites</a:t>
            </a:r>
          </a:p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Viaje de acuerdo a su habilidad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465138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465138" y="2260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465138" y="27860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466725" y="32766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457200" y="3962400"/>
            <a:ext cx="323850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35851" name="Oval 9"/>
          <p:cNvSpPr>
            <a:spLocks noChangeArrowheads="1"/>
          </p:cNvSpPr>
          <p:nvPr/>
        </p:nvSpPr>
        <p:spPr bwMode="auto">
          <a:xfrm>
            <a:off x="466725" y="44958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</a:t>
            </a:r>
            <a:endParaRPr lang="en-US"/>
          </a:p>
        </p:txBody>
      </p:sp>
      <p:sp>
        <p:nvSpPr>
          <p:cNvPr id="35852" name="Oval 10"/>
          <p:cNvSpPr>
            <a:spLocks noChangeArrowheads="1"/>
          </p:cNvSpPr>
          <p:nvPr/>
        </p:nvSpPr>
        <p:spPr bwMode="auto">
          <a:xfrm>
            <a:off x="457200" y="49530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BF282-976D-408A-87D6-36A3C2FBB01A}" type="slidenum">
              <a:rPr lang="en-US">
                <a:solidFill>
                  <a:srgbClr val="003366"/>
                </a:solidFill>
              </a:rPr>
              <a:pPr eaLnBrk="1" hangingPunct="1"/>
              <a:t>34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PWC Zozobrada 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Saber voltear el PWC correctamente</a:t>
            </a:r>
          </a:p>
          <a:p>
            <a:pPr eaLnBrk="1" hangingPunct="1"/>
            <a:r>
              <a:rPr lang="es-ES" smtClean="0"/>
              <a:t>Leer el manual del usuario</a:t>
            </a:r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36871" name="Oval 5"/>
          <p:cNvSpPr>
            <a:spLocks noChangeArrowheads="1"/>
          </p:cNvSpPr>
          <p:nvPr/>
        </p:nvSpPr>
        <p:spPr bwMode="auto">
          <a:xfrm>
            <a:off x="517525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pic>
        <p:nvPicPr>
          <p:cNvPr id="36872" name="Picture 6" descr="roll o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0772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FF3FB7-97FF-490C-AACE-815E74048BB3}" type="slidenum">
              <a:rPr lang="en-US">
                <a:solidFill>
                  <a:srgbClr val="003366"/>
                </a:solidFill>
              </a:rPr>
              <a:pPr eaLnBrk="1" hangingPunct="1"/>
              <a:t>35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PWC Zozobrada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s-ES" smtClean="0"/>
              <a:t>Calcomanías en la popa demuestran la dirección de rotación</a:t>
            </a:r>
          </a:p>
        </p:txBody>
      </p:sp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517525" y="1600200"/>
            <a:ext cx="314325" cy="3810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7895" name="Picture 6" descr="01 pwc 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0388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977BAB-BF13-489B-BF9E-4004BAB5EF13}" type="slidenum">
              <a:rPr lang="en-US">
                <a:solidFill>
                  <a:srgbClr val="003366"/>
                </a:solidFill>
              </a:rPr>
              <a:pPr eaLnBrk="1" hangingPunct="1"/>
              <a:t>36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PWC Zozobrada 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s-ES" smtClean="0"/>
              <a:t>Calcomanías en la popa demuestran la dirección de rotación</a:t>
            </a:r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517525" y="16002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8919" name="Picture 6" descr="01 pwc ov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096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EA302D-EF0F-4B38-B765-CF762A30D92B}" type="slidenum">
              <a:rPr lang="en-US">
                <a:solidFill>
                  <a:srgbClr val="003366"/>
                </a:solidFill>
              </a:rPr>
              <a:pPr eaLnBrk="1" hangingPunct="1"/>
              <a:t>37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Cordón de Seguridad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Sujetado al operador o al PFD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517525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pic>
        <p:nvPicPr>
          <p:cNvPr id="39943" name="Picture 5" descr="lan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557463"/>
            <a:ext cx="7116762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6EF04D-5CCC-4F06-9F70-C45F6231530D}" type="slidenum">
              <a:rPr lang="en-US">
                <a:solidFill>
                  <a:srgbClr val="003366"/>
                </a:solidFill>
              </a:rPr>
              <a:pPr eaLnBrk="1" hangingPunct="1"/>
              <a:t>38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Repaso Capítulo 4</a:t>
            </a:r>
          </a:p>
        </p:txBody>
      </p:sp>
      <p:pic>
        <p:nvPicPr>
          <p:cNvPr id="40965" name="Picture 3" descr="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48000"/>
            <a:ext cx="8029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A1FE78-3EE0-469F-806B-11280CCB756E}" type="slidenum">
              <a:rPr lang="en-US">
                <a:solidFill>
                  <a:srgbClr val="003366"/>
                </a:solidFill>
              </a:rPr>
              <a:pPr eaLnBrk="1" hangingPunct="1"/>
              <a:t>39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En condiciones normales, el ámbito de aplicación recomendada de una línea de anclaje debe ser aproximadamente: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25:1</a:t>
            </a:r>
          </a:p>
          <a:p>
            <a:pPr lvl="1" eaLnBrk="1" hangingPunct="1"/>
            <a:r>
              <a:rPr lang="en-US" smtClean="0"/>
              <a:t>15:1</a:t>
            </a:r>
          </a:p>
          <a:p>
            <a:pPr lvl="1" eaLnBrk="1" hangingPunct="1"/>
            <a:r>
              <a:rPr lang="en-US" smtClean="0"/>
              <a:t>7:1</a:t>
            </a:r>
          </a:p>
          <a:p>
            <a:pPr lvl="1" eaLnBrk="1" hangingPunct="1"/>
            <a:r>
              <a:rPr lang="en-US" smtClean="0"/>
              <a:t>2:1</a:t>
            </a:r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838200" y="38528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838200" y="43656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838200" y="48783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838200" y="53911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755650" y="4781550"/>
            <a:ext cx="1752600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D01470-A148-436B-A021-271F3338D2CB}" type="slidenum">
              <a:rPr lang="en-US">
                <a:solidFill>
                  <a:srgbClr val="003366"/>
                </a:solidFill>
              </a:rPr>
              <a:pPr eaLnBrk="1" hangingPunct="1"/>
              <a:t>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Carga Segura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Mantener centro en botes pequeños</a:t>
            </a:r>
          </a:p>
          <a:p>
            <a:pPr eaLnBrk="1" hangingPunct="1"/>
            <a:r>
              <a:rPr lang="es-ES" smtClean="0"/>
              <a:t>“Una mano para usted, una mano para el bote”</a:t>
            </a:r>
          </a:p>
          <a:p>
            <a:pPr eaLnBrk="1" hangingPunct="1"/>
            <a:r>
              <a:rPr lang="es-ES" smtClean="0"/>
              <a:t>Carga equipo desde el muelle</a:t>
            </a:r>
          </a:p>
          <a:p>
            <a:pPr eaLnBrk="1" hangingPunct="1"/>
            <a:r>
              <a:rPr lang="es-ES" smtClean="0"/>
              <a:t>Ajuste: el motor y el equipo</a:t>
            </a:r>
          </a:p>
          <a:p>
            <a:pPr eaLnBrk="1" hangingPunct="1"/>
            <a:r>
              <a:rPr lang="es-ES" smtClean="0"/>
              <a:t>Nunca sobrecargue </a:t>
            </a:r>
          </a:p>
        </p:txBody>
      </p:sp>
      <p:sp>
        <p:nvSpPr>
          <p:cNvPr id="6150" name="Oval 4"/>
          <p:cNvSpPr>
            <a:spLocks noChangeArrowheads="1"/>
          </p:cNvSpPr>
          <p:nvPr/>
        </p:nvSpPr>
        <p:spPr bwMode="auto">
          <a:xfrm>
            <a:off x="465138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465138" y="23225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457200" y="33893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6153" name="Oval 7"/>
          <p:cNvSpPr>
            <a:spLocks noChangeArrowheads="1"/>
          </p:cNvSpPr>
          <p:nvPr/>
        </p:nvSpPr>
        <p:spPr bwMode="auto">
          <a:xfrm>
            <a:off x="457200" y="39751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6154" name="Oval 8"/>
          <p:cNvSpPr>
            <a:spLocks noChangeArrowheads="1"/>
          </p:cNvSpPr>
          <p:nvPr/>
        </p:nvSpPr>
        <p:spPr bwMode="auto">
          <a:xfrm>
            <a:off x="457200" y="4562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D265F2-0601-4EC7-8D04-5779BE0E726D}" type="slidenum">
              <a:rPr lang="en-US">
                <a:solidFill>
                  <a:srgbClr val="003366"/>
                </a:solidFill>
              </a:rPr>
              <a:pPr eaLnBrk="1" hangingPunct="1"/>
              <a:t>40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 esprín es una amarra que:</a:t>
            </a:r>
          </a:p>
          <a:p>
            <a:pPr eaLnBrk="1" hangingPunct="1"/>
            <a:endParaRPr lang="es-ES" smtClean="0"/>
          </a:p>
          <a:p>
            <a:pPr lvl="1" eaLnBrk="1" hangingPunct="1"/>
            <a:r>
              <a:rPr lang="es-ES" sz="2400" smtClean="0"/>
              <a:t>Tiene un núcleo interno de material elástico.</a:t>
            </a:r>
          </a:p>
          <a:p>
            <a:pPr lvl="1" eaLnBrk="1" hangingPunct="1"/>
            <a:r>
              <a:rPr lang="es-ES" sz="2000" smtClean="0"/>
              <a:t>Mantiene el bote para que no se mueva hacia adelante o hacia atrás.</a:t>
            </a:r>
          </a:p>
          <a:p>
            <a:pPr lvl="1" eaLnBrk="1" hangingPunct="1"/>
            <a:r>
              <a:rPr lang="es-ES" sz="2400" smtClean="0"/>
              <a:t>sólo se utiliza en marzo, abril y mayo.</a:t>
            </a:r>
          </a:p>
          <a:p>
            <a:pPr lvl="1" eaLnBrk="1" hangingPunct="1"/>
            <a:r>
              <a:rPr lang="es-ES" sz="2400" smtClean="0"/>
              <a:t>mantiene el centro del bote directamente en el muelle</a:t>
            </a:r>
            <a:r>
              <a:rPr lang="es-ES" smtClean="0"/>
              <a:t>.</a:t>
            </a:r>
          </a:p>
        </p:txBody>
      </p:sp>
      <p:sp>
        <p:nvSpPr>
          <p:cNvPr id="43014" name="Oval 10"/>
          <p:cNvSpPr>
            <a:spLocks noChangeArrowheads="1"/>
          </p:cNvSpPr>
          <p:nvPr/>
        </p:nvSpPr>
        <p:spPr bwMode="auto">
          <a:xfrm>
            <a:off x="838200" y="28876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3015" name="Oval 11"/>
          <p:cNvSpPr>
            <a:spLocks noChangeArrowheads="1"/>
          </p:cNvSpPr>
          <p:nvPr/>
        </p:nvSpPr>
        <p:spPr bwMode="auto">
          <a:xfrm>
            <a:off x="838200" y="33528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3016" name="Oval 12"/>
          <p:cNvSpPr>
            <a:spLocks noChangeArrowheads="1"/>
          </p:cNvSpPr>
          <p:nvPr/>
        </p:nvSpPr>
        <p:spPr bwMode="auto">
          <a:xfrm>
            <a:off x="838200" y="38989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3017" name="Oval 13"/>
          <p:cNvSpPr>
            <a:spLocks noChangeArrowheads="1"/>
          </p:cNvSpPr>
          <p:nvPr/>
        </p:nvSpPr>
        <p:spPr bwMode="auto">
          <a:xfrm>
            <a:off x="838200" y="44053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85800" y="3236913"/>
            <a:ext cx="777240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9" name="Oval 1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D2A93A-EBB1-423E-B924-6317ACEF3358}" type="slidenum">
              <a:rPr lang="en-US">
                <a:solidFill>
                  <a:srgbClr val="003366"/>
                </a:solidFill>
              </a:rPr>
              <a:pPr eaLnBrk="1" hangingPunct="1"/>
              <a:t>41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82575" indent="-282575" eaLnBrk="1" hangingPunct="1"/>
            <a:r>
              <a:rPr lang="es-ES" sz="2800" smtClean="0"/>
              <a:t>El ancla correcto para su bote dependerá no sólo del tamaño y el tipo de bote, pero en el:</a:t>
            </a:r>
          </a:p>
          <a:p>
            <a:pPr marL="282575" indent="-282575" eaLnBrk="1" hangingPunct="1"/>
            <a:endParaRPr lang="es-ES" sz="2800" smtClean="0"/>
          </a:p>
          <a:p>
            <a:pPr marL="282575" indent="-282575" eaLnBrk="1" hangingPunct="1"/>
            <a:endParaRPr lang="es-ES" sz="2800" smtClean="0"/>
          </a:p>
          <a:p>
            <a:pPr lvl="1" eaLnBrk="1" hangingPunct="1"/>
            <a:r>
              <a:rPr lang="es-ES" sz="2400" smtClean="0"/>
              <a:t>costo (siempre compre el ancla mas barata disponible).</a:t>
            </a:r>
          </a:p>
          <a:p>
            <a:pPr lvl="1" eaLnBrk="1" hangingPunct="1"/>
            <a:r>
              <a:rPr lang="es-ES" sz="2400" smtClean="0"/>
              <a:t>tamaño y largo de su cable del ancla.</a:t>
            </a:r>
          </a:p>
          <a:p>
            <a:pPr lvl="1" eaLnBrk="1" hangingPunct="1"/>
            <a:r>
              <a:rPr lang="es-ES" sz="2400" smtClean="0"/>
              <a:t>tipos de fondos marinos y la cantidad de viento y corriente que espera encontrar.</a:t>
            </a:r>
          </a:p>
          <a:p>
            <a:pPr lvl="1" eaLnBrk="1" hangingPunct="1"/>
            <a:r>
              <a:rPr lang="es-ES" sz="2400" smtClean="0"/>
              <a:t>localización (proa o popa) desde el cual usted ancla.</a:t>
            </a: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838200" y="35575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838200" y="4400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838200" y="48180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4041" name="Oval 8"/>
          <p:cNvSpPr>
            <a:spLocks noChangeArrowheads="1"/>
          </p:cNvSpPr>
          <p:nvPr/>
        </p:nvSpPr>
        <p:spPr bwMode="auto">
          <a:xfrm>
            <a:off x="838200" y="55911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44042" name="Oval 11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696913" y="4648200"/>
            <a:ext cx="7913687" cy="8620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E4126B-E325-4C93-880F-C49B4FED63EF}" type="slidenum">
              <a:rPr lang="en-US">
                <a:solidFill>
                  <a:srgbClr val="003366"/>
                </a:solidFill>
              </a:rPr>
              <a:pPr eaLnBrk="1" hangingPunct="1"/>
              <a:t>42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/>
            <a:r>
              <a:rPr lang="es-ES" sz="2800" smtClean="0"/>
              <a:t>Usted puede aliviar el impacto de las olas en el bote y la tripulación si reduce                     la velocidad y:</a:t>
            </a:r>
          </a:p>
          <a:p>
            <a:pPr marL="282575" indent="-282575" eaLnBrk="1" hangingPunct="1"/>
            <a:endParaRPr lang="es-ES" sz="2800" smtClean="0"/>
          </a:p>
          <a:p>
            <a:pPr lvl="1" eaLnBrk="1" hangingPunct="1"/>
            <a:r>
              <a:rPr lang="es-ES" sz="2000" smtClean="0"/>
              <a:t>tomando las olas en un ángulo de la proa, no de cabeza.</a:t>
            </a:r>
          </a:p>
          <a:p>
            <a:pPr lvl="1" eaLnBrk="1" hangingPunct="1"/>
            <a:r>
              <a:rPr lang="es-ES" sz="2000" smtClean="0"/>
              <a:t>girando el costado del bote a las olas para estabilizarlo.</a:t>
            </a:r>
          </a:p>
          <a:p>
            <a:pPr lvl="1" eaLnBrk="1" hangingPunct="1"/>
            <a:r>
              <a:rPr lang="es-ES" sz="2400" smtClean="0"/>
              <a:t>tomando las olas de cabeza y no en un ángulo.</a:t>
            </a:r>
          </a:p>
          <a:p>
            <a:pPr lvl="1" eaLnBrk="1" hangingPunct="1"/>
            <a:r>
              <a:rPr lang="es-ES" sz="2400" smtClean="0"/>
              <a:t>instruir a todos los pasajeros que se pongan de pie en el bote.</a:t>
            </a:r>
          </a:p>
        </p:txBody>
      </p:sp>
      <p:sp>
        <p:nvSpPr>
          <p:cNvPr id="45062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45063" name="Oval 11"/>
          <p:cNvSpPr>
            <a:spLocks noChangeArrowheads="1"/>
          </p:cNvSpPr>
          <p:nvPr/>
        </p:nvSpPr>
        <p:spPr bwMode="auto">
          <a:xfrm>
            <a:off x="838200" y="35179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5064" name="Oval 12"/>
          <p:cNvSpPr>
            <a:spLocks noChangeArrowheads="1"/>
          </p:cNvSpPr>
          <p:nvPr/>
        </p:nvSpPr>
        <p:spPr bwMode="auto">
          <a:xfrm>
            <a:off x="838200" y="39989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5065" name="Oval 13"/>
          <p:cNvSpPr>
            <a:spLocks noChangeArrowheads="1"/>
          </p:cNvSpPr>
          <p:nvPr/>
        </p:nvSpPr>
        <p:spPr bwMode="auto">
          <a:xfrm>
            <a:off x="838200" y="44196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5066" name="Oval 14"/>
          <p:cNvSpPr>
            <a:spLocks noChangeArrowheads="1"/>
          </p:cNvSpPr>
          <p:nvPr/>
        </p:nvSpPr>
        <p:spPr bwMode="auto">
          <a:xfrm>
            <a:off x="838200" y="48006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704850" y="3276600"/>
            <a:ext cx="81343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4B0E36-E33C-46A3-8132-D9B8473C2DA6}" type="slidenum">
              <a:rPr lang="en-US">
                <a:solidFill>
                  <a:srgbClr val="003366"/>
                </a:solidFill>
              </a:rPr>
              <a:pPr eaLnBrk="1" hangingPunct="1"/>
              <a:t>43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/>
            <a:r>
              <a:rPr lang="es-ES" sz="2800" smtClean="0"/>
              <a:t>Nunca anclar un bote por la popa solamente porque:</a:t>
            </a:r>
          </a:p>
          <a:p>
            <a:pPr marL="282575" indent="-282575" eaLnBrk="1" hangingPunct="1"/>
            <a:endParaRPr lang="es-ES" sz="2800" smtClean="0"/>
          </a:p>
          <a:p>
            <a:pPr lvl="1" eaLnBrk="1" hangingPunct="1"/>
            <a:r>
              <a:rPr lang="es-ES" sz="2400" smtClean="0"/>
              <a:t>cuando hay viento, las olas pueden venir por el espejo de popa e inundar el bote.</a:t>
            </a:r>
          </a:p>
          <a:p>
            <a:pPr lvl="1" eaLnBrk="1" hangingPunct="1"/>
            <a:r>
              <a:rPr lang="es-ES" sz="2400" smtClean="0"/>
              <a:t>la proa siempre debe estar apuntando lejos del viento.</a:t>
            </a:r>
          </a:p>
          <a:p>
            <a:pPr lvl="1" eaLnBrk="1" hangingPunct="1"/>
            <a:r>
              <a:rPr lang="es-ES" sz="2000" smtClean="0"/>
              <a:t>es difícil ajustar el cable del ancla para alcance adecuado.</a:t>
            </a:r>
          </a:p>
          <a:p>
            <a:pPr lvl="1" eaLnBrk="1" hangingPunct="1"/>
            <a:r>
              <a:rPr lang="es-ES" sz="2400" smtClean="0"/>
              <a:t>es difícil traer personas por arriba de la proa en una emergencia.</a:t>
            </a:r>
          </a:p>
        </p:txBody>
      </p:sp>
      <p:sp>
        <p:nvSpPr>
          <p:cNvPr id="46086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5</a:t>
            </a:r>
            <a:endParaRPr lang="en-US"/>
          </a:p>
        </p:txBody>
      </p:sp>
      <p:sp>
        <p:nvSpPr>
          <p:cNvPr id="46087" name="Oval 11"/>
          <p:cNvSpPr>
            <a:spLocks noChangeArrowheads="1"/>
          </p:cNvSpPr>
          <p:nvPr/>
        </p:nvSpPr>
        <p:spPr bwMode="auto">
          <a:xfrm>
            <a:off x="838200" y="31591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6088" name="Oval 12"/>
          <p:cNvSpPr>
            <a:spLocks noChangeArrowheads="1"/>
          </p:cNvSpPr>
          <p:nvPr/>
        </p:nvSpPr>
        <p:spPr bwMode="auto">
          <a:xfrm>
            <a:off x="838200" y="39100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6089" name="Oval 13"/>
          <p:cNvSpPr>
            <a:spLocks noChangeArrowheads="1"/>
          </p:cNvSpPr>
          <p:nvPr/>
        </p:nvSpPr>
        <p:spPr bwMode="auto">
          <a:xfrm>
            <a:off x="838200" y="47307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6090" name="Oval 14"/>
          <p:cNvSpPr>
            <a:spLocks noChangeArrowheads="1"/>
          </p:cNvSpPr>
          <p:nvPr/>
        </p:nvSpPr>
        <p:spPr bwMode="auto">
          <a:xfrm>
            <a:off x="838200" y="51609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704850" y="3048000"/>
            <a:ext cx="7905750" cy="8302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E216DB-F660-4EA6-B7EC-59B18BA1D7B0}" type="slidenum">
              <a:rPr lang="en-US">
                <a:solidFill>
                  <a:srgbClr val="003366"/>
                </a:solidFill>
              </a:rPr>
              <a:pPr eaLnBrk="1" hangingPunct="1"/>
              <a:t>44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Cuando atraque y desatraque su bote es conveniente planificar el procedimiento de antemano y:</a:t>
            </a:r>
          </a:p>
          <a:p>
            <a:pPr marL="282575" indent="-282575" eaLnBrk="1" hangingPunct="1">
              <a:lnSpc>
                <a:spcPct val="90000"/>
              </a:lnSpc>
            </a:pPr>
            <a:endParaRPr lang="es-ES" sz="28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siempre opere su bote a velocidad de crucero.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dar instrucciones en un tono de voz alta y autoritaria para que la tripulación sepa quien está a cargo.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acercarse lentamente contra el viento o la corriente para más control de su bote.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enseñar a la tripulación como mantener el bote alejado del muelle usando sus brazos y piernas.</a:t>
            </a:r>
          </a:p>
        </p:txBody>
      </p:sp>
      <p:sp>
        <p:nvSpPr>
          <p:cNvPr id="47110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</a:t>
            </a:r>
            <a:endParaRPr lang="en-US"/>
          </a:p>
        </p:txBody>
      </p:sp>
      <p:sp>
        <p:nvSpPr>
          <p:cNvPr id="47111" name="Oval 11"/>
          <p:cNvSpPr>
            <a:spLocks noChangeArrowheads="1"/>
          </p:cNvSpPr>
          <p:nvPr/>
        </p:nvSpPr>
        <p:spPr bwMode="auto">
          <a:xfrm>
            <a:off x="838200" y="3352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7112" name="Oval 12"/>
          <p:cNvSpPr>
            <a:spLocks noChangeArrowheads="1"/>
          </p:cNvSpPr>
          <p:nvPr/>
        </p:nvSpPr>
        <p:spPr bwMode="auto">
          <a:xfrm>
            <a:off x="838200" y="37941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7113" name="Oval 13"/>
          <p:cNvSpPr>
            <a:spLocks noChangeArrowheads="1"/>
          </p:cNvSpPr>
          <p:nvPr/>
        </p:nvSpPr>
        <p:spPr bwMode="auto">
          <a:xfrm>
            <a:off x="838200" y="45005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7114" name="Oval 14"/>
          <p:cNvSpPr>
            <a:spLocks noChangeArrowheads="1"/>
          </p:cNvSpPr>
          <p:nvPr/>
        </p:nvSpPr>
        <p:spPr bwMode="auto">
          <a:xfrm>
            <a:off x="838200" y="5195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704850" y="4343400"/>
            <a:ext cx="7905750" cy="83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CB330F-CA4E-4F6B-9101-756223B17F8D}" type="slidenum">
              <a:rPr lang="en-US">
                <a:solidFill>
                  <a:srgbClr val="003366"/>
                </a:solidFill>
              </a:rPr>
              <a:pPr eaLnBrk="1" hangingPunct="1"/>
              <a:t>45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/>
            <a:r>
              <a:rPr lang="es-ES" sz="2800" smtClean="0"/>
              <a:t>¿Cuál de las siguientes afirmaciones es verdadera?</a:t>
            </a:r>
          </a:p>
          <a:p>
            <a:pPr lvl="1" eaLnBrk="1" hangingPunct="1"/>
            <a:r>
              <a:rPr lang="es-ES" sz="2400" smtClean="0"/>
              <a:t>PWC’s no perturban la ecología del fondo del agua.</a:t>
            </a:r>
          </a:p>
          <a:p>
            <a:pPr lvl="1" eaLnBrk="1" hangingPunct="1"/>
            <a:r>
              <a:rPr lang="es-ES" sz="2400" smtClean="0"/>
              <a:t>La estela de la PWC’s no contribuirá a la erosión de la línea de costa.</a:t>
            </a:r>
          </a:p>
          <a:p>
            <a:pPr lvl="1" eaLnBrk="1" hangingPunct="1"/>
            <a:r>
              <a:rPr lang="es-ES" sz="2400" smtClean="0"/>
              <a:t>Ruido de las PWC’s nunca perturba las aves.</a:t>
            </a:r>
          </a:p>
          <a:p>
            <a:pPr lvl="1" eaLnBrk="1" hangingPunct="1"/>
            <a:r>
              <a:rPr lang="es-ES" sz="2000" smtClean="0"/>
              <a:t>Como cuando está operando cualquier bote, teniendo consideración por los demás es lo más importante cuando se opera una PWC.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838200" y="26670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838200" y="31480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838200" y="39449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838200" y="43957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7</a:t>
            </a:r>
            <a:endParaRPr 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704850" y="4267200"/>
            <a:ext cx="7905750" cy="914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DA2248-7A58-4F3D-8EC4-1CE2373A059A}" type="slidenum">
              <a:rPr lang="en-US">
                <a:solidFill>
                  <a:srgbClr val="003366"/>
                </a:solidFill>
              </a:rPr>
              <a:pPr eaLnBrk="1" hangingPunct="1"/>
              <a:t>46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80000"/>
              </a:lnSpc>
            </a:pPr>
            <a:r>
              <a:rPr lang="es-ES" sz="2000" smtClean="0"/>
              <a:t>Por las diferentes características de operación, algunos estados consideran los PWC’s como un tipo especial de bote y tienen regulaciones especiales para ellos. Como un dueño y operador de un PWC usted debe:</a:t>
            </a:r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tener a bordo una copia de las Reglas Especiales de Comisión para PWC’s.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saber las Reglas Especiales de Navegación que solo se aplican a PWCs.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siga las reglas establecidas por la Asociación Nacional de Navegación.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400" smtClean="0"/>
              <a:t>conocer y cumplir todas las leyes que rigen el uso de PWC’s en su área.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838200" y="30480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49159" name="Oval 6"/>
          <p:cNvSpPr>
            <a:spLocks noChangeArrowheads="1"/>
          </p:cNvSpPr>
          <p:nvPr/>
        </p:nvSpPr>
        <p:spPr bwMode="auto">
          <a:xfrm>
            <a:off x="838200" y="37338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49160" name="Oval 7"/>
          <p:cNvSpPr>
            <a:spLocks noChangeArrowheads="1"/>
          </p:cNvSpPr>
          <p:nvPr/>
        </p:nvSpPr>
        <p:spPr bwMode="auto">
          <a:xfrm>
            <a:off x="838200" y="43434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49161" name="Oval 8"/>
          <p:cNvSpPr>
            <a:spLocks noChangeArrowheads="1"/>
          </p:cNvSpPr>
          <p:nvPr/>
        </p:nvSpPr>
        <p:spPr bwMode="auto">
          <a:xfrm>
            <a:off x="838200" y="5029200"/>
            <a:ext cx="314325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8</a:t>
            </a:r>
            <a:endParaRPr lang="en-US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704850" y="4876800"/>
            <a:ext cx="7981950" cy="9302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92CDBA-73F1-4ADD-8523-15AC11D2E2B7}" type="slidenum">
              <a:rPr lang="en-US">
                <a:solidFill>
                  <a:srgbClr val="003366"/>
                </a:solidFill>
              </a:rPr>
              <a:pPr eaLnBrk="1" hangingPunct="1"/>
              <a:t>47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La dirección de una PWC envuelve mover una boquilla movible que dirige un chorro de alta presión de agua, ya sea a la derecha o a la izquierda, moviendo el bote de un lado al otro. Es importante saber que una PWC da vuelta sólo cuando el: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el motor esta girando por lo menos a 4000 rpm.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la bomba de inyección está funcionando y empujando un chorro de agua.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dos timones están en contacto con el agua.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la bomba de dirección especial es activada.</a:t>
            </a:r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838200" y="4132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838200" y="4530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838200" y="49307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838200" y="53308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9</a:t>
            </a:r>
            <a:endParaRPr lang="en-US"/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04850" y="4343400"/>
            <a:ext cx="79819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C10609-A659-4A43-8B4D-5F13E5CD7CB4}" type="slidenum">
              <a:rPr lang="en-US">
                <a:solidFill>
                  <a:srgbClr val="003366"/>
                </a:solidFill>
              </a:rPr>
              <a:pPr eaLnBrk="1" hangingPunct="1"/>
              <a:t>48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interruptor del cabillo en un PWC cuando esta atado a su muñeca:</a:t>
            </a:r>
          </a:p>
          <a:p>
            <a:pPr lvl="1" eaLnBrk="1" hangingPunct="1"/>
            <a:endParaRPr lang="es-ES" smtClean="0"/>
          </a:p>
          <a:p>
            <a:pPr lvl="1" eaLnBrk="1" hangingPunct="1"/>
            <a:r>
              <a:rPr lang="es-ES" smtClean="0"/>
              <a:t>mantiene su silbato donde lo pueda encontrar.</a:t>
            </a:r>
          </a:p>
          <a:p>
            <a:pPr lvl="1" eaLnBrk="1" hangingPunct="1"/>
            <a:r>
              <a:rPr lang="es-ES" smtClean="0"/>
              <a:t>le avisa cuando esta corriendo muy ligero.</a:t>
            </a:r>
          </a:p>
          <a:p>
            <a:pPr lvl="1" eaLnBrk="1" hangingPunct="1"/>
            <a:r>
              <a:rPr lang="es-ES" smtClean="0"/>
              <a:t>para el motor cuando usted se caiga.</a:t>
            </a:r>
          </a:p>
          <a:p>
            <a:pPr lvl="1" eaLnBrk="1" hangingPunct="1"/>
            <a:r>
              <a:rPr lang="es-ES" smtClean="0"/>
              <a:t>recordarle que siempre se ponga su salvavidas.</a:t>
            </a:r>
          </a:p>
        </p:txBody>
      </p:sp>
      <p:sp>
        <p:nvSpPr>
          <p:cNvPr id="51206" name="Oval 5"/>
          <p:cNvSpPr>
            <a:spLocks noChangeArrowheads="1"/>
          </p:cNvSpPr>
          <p:nvPr/>
        </p:nvSpPr>
        <p:spPr bwMode="auto">
          <a:xfrm>
            <a:off x="838200" y="32781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51207" name="Oval 6"/>
          <p:cNvSpPr>
            <a:spLocks noChangeArrowheads="1"/>
          </p:cNvSpPr>
          <p:nvPr/>
        </p:nvSpPr>
        <p:spPr bwMode="auto">
          <a:xfrm>
            <a:off x="838200" y="42703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838200" y="47831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838200" y="52641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</a:t>
            </a:r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704850" y="4632325"/>
            <a:ext cx="708660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937956-7975-4DFB-8A47-B8AC5CA86B58}" type="slidenum">
              <a:rPr lang="en-US">
                <a:solidFill>
                  <a:srgbClr val="003366"/>
                </a:solidFill>
              </a:rPr>
              <a:pPr eaLnBrk="1" hangingPunct="1"/>
              <a:t>49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sz="2400" smtClean="0"/>
              <a:t>Debido a que la Guardia Costera reconoce las embarcaciones personales acuáticas como botes de pleno derecho: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operadores deben cumplir con las mismas normas y reglamentos que los botes grandes.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un PWC debe mostrar luces de navegación cuando se usa de noche.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PWC’s generalmente tienen prioridad de movimiento en situaciones de encuentro y de cruce.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PWC’s están exentos de todas las reglas y regulaciones de navegación.</a:t>
            </a:r>
          </a:p>
        </p:txBody>
      </p:sp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914400" y="3048000"/>
            <a:ext cx="304800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52231" name="Oval 6"/>
          <p:cNvSpPr>
            <a:spLocks noChangeArrowheads="1"/>
          </p:cNvSpPr>
          <p:nvPr/>
        </p:nvSpPr>
        <p:spPr bwMode="auto">
          <a:xfrm>
            <a:off x="914400" y="3733800"/>
            <a:ext cx="304800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52232" name="Oval 7"/>
          <p:cNvSpPr>
            <a:spLocks noChangeArrowheads="1"/>
          </p:cNvSpPr>
          <p:nvPr/>
        </p:nvSpPr>
        <p:spPr bwMode="auto">
          <a:xfrm>
            <a:off x="914400" y="4495800"/>
            <a:ext cx="304800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52233" name="Oval 8"/>
          <p:cNvSpPr>
            <a:spLocks noChangeArrowheads="1"/>
          </p:cNvSpPr>
          <p:nvPr/>
        </p:nvSpPr>
        <p:spPr bwMode="auto">
          <a:xfrm>
            <a:off x="914400" y="5334000"/>
            <a:ext cx="304800" cy="3048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</a:t>
            </a:r>
            <a:endParaRPr lang="en-US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704850" y="2895600"/>
            <a:ext cx="7753350" cy="914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9D9DE8-6C1C-4943-94CB-0E8888967250}" type="slidenum">
              <a:rPr lang="en-US">
                <a:solidFill>
                  <a:srgbClr val="003366"/>
                </a:solidFill>
              </a:rPr>
              <a:pPr eaLnBrk="1" hangingPunct="1"/>
              <a:t>5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Cómo Manejar Botes</a:t>
            </a:r>
          </a:p>
        </p:txBody>
      </p:sp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304800" y="4511675"/>
            <a:ext cx="8523288" cy="1612900"/>
            <a:chOff x="288" y="2836"/>
            <a:chExt cx="5369" cy="1016"/>
          </a:xfrm>
        </p:grpSpPr>
        <p:pic>
          <p:nvPicPr>
            <p:cNvPr id="7177" name="Picture 4" descr="diaplac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30"/>
              <a:ext cx="195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diaplac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6"/>
              <a:ext cx="200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6" descr="diaplac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865"/>
              <a:ext cx="2009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0" name="Group 7"/>
            <p:cNvGrpSpPr>
              <a:grpSpLocks/>
            </p:cNvGrpSpPr>
            <p:nvPr/>
          </p:nvGrpSpPr>
          <p:grpSpPr bwMode="auto">
            <a:xfrm>
              <a:off x="288" y="3600"/>
              <a:ext cx="5328" cy="252"/>
              <a:chOff x="336" y="3792"/>
              <a:chExt cx="5088" cy="252"/>
            </a:xfrm>
          </p:grpSpPr>
          <p:grpSp>
            <p:nvGrpSpPr>
              <p:cNvPr id="7181" name="Group 8"/>
              <p:cNvGrpSpPr>
                <a:grpSpLocks/>
              </p:cNvGrpSpPr>
              <p:nvPr/>
            </p:nvGrpSpPr>
            <p:grpSpPr bwMode="auto">
              <a:xfrm>
                <a:off x="336" y="3792"/>
                <a:ext cx="5088" cy="240"/>
                <a:chOff x="336" y="3792"/>
                <a:chExt cx="5088" cy="240"/>
              </a:xfrm>
            </p:grpSpPr>
            <p:sp>
              <p:nvSpPr>
                <p:cNvPr id="7183" name="Line 9"/>
                <p:cNvSpPr>
                  <a:spLocks noChangeShapeType="1"/>
                </p:cNvSpPr>
                <p:nvPr/>
              </p:nvSpPr>
              <p:spPr bwMode="auto">
                <a:xfrm>
                  <a:off x="4752" y="3920"/>
                  <a:ext cx="672" cy="0"/>
                </a:xfrm>
                <a:prstGeom prst="line">
                  <a:avLst/>
                </a:prstGeom>
                <a:noFill/>
                <a:ln w="254000">
                  <a:solidFill>
                    <a:schemeClr val="hlink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30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" y="3792"/>
                  <a:ext cx="4848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 w="76200">
                  <a:noFill/>
                  <a:miter lim="800000"/>
                  <a:headEnd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>
                <a:off x="2381" y="3792"/>
                <a:ext cx="15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s-ES" sz="2000" b="1">
                    <a:solidFill>
                      <a:schemeClr val="bg1"/>
                    </a:solidFill>
                  </a:rPr>
                  <a:t>Velocidad del Bote </a:t>
                </a:r>
              </a:p>
            </p:txBody>
          </p:sp>
        </p:grpSp>
      </p:grpSp>
      <p:sp>
        <p:nvSpPr>
          <p:cNvPr id="107532" name="Line 12"/>
          <p:cNvSpPr>
            <a:spLocks noChangeShapeType="1"/>
          </p:cNvSpPr>
          <p:nvPr/>
        </p:nvSpPr>
        <p:spPr bwMode="auto">
          <a:xfrm flipH="1">
            <a:off x="2819400" y="2179638"/>
            <a:ext cx="1752600" cy="2392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895350" y="16002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3200" b="1"/>
              <a:t>Modo de desplazamiento</a:t>
            </a:r>
          </a:p>
        </p:txBody>
      </p:sp>
      <p:sp>
        <p:nvSpPr>
          <p:cNvPr id="7176" name="Oval 14"/>
          <p:cNvSpPr>
            <a:spLocks noChangeArrowheads="1"/>
          </p:cNvSpPr>
          <p:nvPr/>
        </p:nvSpPr>
        <p:spPr bwMode="auto">
          <a:xfrm>
            <a:off x="5334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 animBg="1"/>
      <p:bldP spid="10753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EA536A-DDE5-4285-91FE-5F82BB571F4A}" type="slidenum">
              <a:rPr lang="en-US">
                <a:solidFill>
                  <a:srgbClr val="003366"/>
                </a:solidFill>
              </a:rPr>
              <a:pPr eaLnBrk="1" hangingPunct="1"/>
              <a:t>50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Ejercicios de Repaso</a:t>
            </a:r>
            <a:endParaRPr lang="en-US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s-ES" sz="2800" smtClean="0"/>
              <a:t>Vigilar constantemente la estela de su bote, porque:</a:t>
            </a:r>
          </a:p>
          <a:p>
            <a:pPr lvl="1" eaLnBrk="1" hangingPunct="1">
              <a:lnSpc>
                <a:spcPct val="90000"/>
              </a:lnSpc>
            </a:pPr>
            <a:endParaRPr lang="es-ES" sz="2400" smtClean="0"/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puede perturbar el buen funcionamiento de su embarcación personal acuática.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su estela nunca debe de ser más de tres pulgadas de alta.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usted es responsable por las lesiones y daños a la propiedad causados por la estela de su bote.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Usted puede ver bellos colores creados por la oxidación de fósforo en el agua.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838200" y="29051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a</a:t>
            </a:r>
            <a:endParaRPr lang="en-US"/>
          </a:p>
        </p:txBody>
      </p:sp>
      <p:sp>
        <p:nvSpPr>
          <p:cNvPr id="53255" name="Oval 6"/>
          <p:cNvSpPr>
            <a:spLocks noChangeArrowheads="1"/>
          </p:cNvSpPr>
          <p:nvPr/>
        </p:nvSpPr>
        <p:spPr bwMode="auto">
          <a:xfrm>
            <a:off x="838200" y="3670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53256" name="Oval 7"/>
          <p:cNvSpPr>
            <a:spLocks noChangeArrowheads="1"/>
          </p:cNvSpPr>
          <p:nvPr/>
        </p:nvSpPr>
        <p:spPr bwMode="auto">
          <a:xfrm>
            <a:off x="838200" y="44211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c</a:t>
            </a:r>
            <a:endParaRPr lang="en-US"/>
          </a:p>
        </p:txBody>
      </p:sp>
      <p:sp>
        <p:nvSpPr>
          <p:cNvPr id="53257" name="Oval 8"/>
          <p:cNvSpPr>
            <a:spLocks noChangeArrowheads="1"/>
          </p:cNvSpPr>
          <p:nvPr/>
        </p:nvSpPr>
        <p:spPr bwMode="auto">
          <a:xfrm>
            <a:off x="838200" y="51244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</a:t>
            </a:r>
            <a:endParaRPr lang="en-US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12</a:t>
            </a:r>
            <a:endParaRPr lang="en-US"/>
          </a:p>
        </p:txBody>
      </p:sp>
      <p:sp>
        <p:nvSpPr>
          <p:cNvPr id="186379" name="Rectangle 11"/>
          <p:cNvSpPr>
            <a:spLocks noChangeArrowheads="1"/>
          </p:cNvSpPr>
          <p:nvPr/>
        </p:nvSpPr>
        <p:spPr bwMode="auto">
          <a:xfrm>
            <a:off x="704850" y="4191000"/>
            <a:ext cx="8058150" cy="9064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F6B5E2-B585-4789-AAF3-0EE246061158}" type="slidenum">
              <a:rPr lang="en-US">
                <a:solidFill>
                  <a:srgbClr val="003366"/>
                </a:solidFill>
              </a:rPr>
              <a:pPr eaLnBrk="1" hangingPunct="1"/>
              <a:t>51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Fin del Capítulo 4</a:t>
            </a:r>
          </a:p>
        </p:txBody>
      </p:sp>
      <p:pic>
        <p:nvPicPr>
          <p:cNvPr id="54277" name="Picture 3" descr="dolphin sa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352675"/>
            <a:ext cx="2200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64197-D017-4F08-BEA9-4970E2955BF4}" type="slidenum">
              <a:rPr lang="en-US">
                <a:solidFill>
                  <a:srgbClr val="003366"/>
                </a:solidFill>
              </a:rPr>
              <a:pPr eaLnBrk="1" hangingPunct="1"/>
              <a:t>6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901700" y="1619250"/>
            <a:ext cx="816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3200" b="1"/>
              <a:t>Modo de abrir camino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Cómo Manejar Botes</a:t>
            </a:r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309563" y="4508500"/>
            <a:ext cx="8523287" cy="1612900"/>
            <a:chOff x="288" y="2836"/>
            <a:chExt cx="5369" cy="1016"/>
          </a:xfrm>
        </p:grpSpPr>
        <p:pic>
          <p:nvPicPr>
            <p:cNvPr id="8201" name="Picture 5" descr="diaplac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30"/>
              <a:ext cx="195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6" descr="diaplac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6"/>
              <a:ext cx="200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7" descr="diaplac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865"/>
              <a:ext cx="2009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4" name="Group 8"/>
            <p:cNvGrpSpPr>
              <a:grpSpLocks/>
            </p:cNvGrpSpPr>
            <p:nvPr/>
          </p:nvGrpSpPr>
          <p:grpSpPr bwMode="auto">
            <a:xfrm>
              <a:off x="288" y="3600"/>
              <a:ext cx="5328" cy="252"/>
              <a:chOff x="336" y="3792"/>
              <a:chExt cx="5088" cy="252"/>
            </a:xfrm>
          </p:grpSpPr>
          <p:grpSp>
            <p:nvGrpSpPr>
              <p:cNvPr id="8205" name="Group 9"/>
              <p:cNvGrpSpPr>
                <a:grpSpLocks/>
              </p:cNvGrpSpPr>
              <p:nvPr/>
            </p:nvGrpSpPr>
            <p:grpSpPr bwMode="auto">
              <a:xfrm>
                <a:off x="336" y="3792"/>
                <a:ext cx="5088" cy="240"/>
                <a:chOff x="336" y="3792"/>
                <a:chExt cx="5088" cy="240"/>
              </a:xfrm>
            </p:grpSpPr>
            <p:sp>
              <p:nvSpPr>
                <p:cNvPr id="8207" name="Line 10"/>
                <p:cNvSpPr>
                  <a:spLocks noChangeShapeType="1"/>
                </p:cNvSpPr>
                <p:nvPr/>
              </p:nvSpPr>
              <p:spPr bwMode="auto">
                <a:xfrm>
                  <a:off x="4752" y="3920"/>
                  <a:ext cx="672" cy="0"/>
                </a:xfrm>
                <a:prstGeom prst="line">
                  <a:avLst/>
                </a:prstGeom>
                <a:noFill/>
                <a:ln w="254000">
                  <a:solidFill>
                    <a:schemeClr val="hlink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79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" y="3792"/>
                  <a:ext cx="4848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 w="76200">
                  <a:noFill/>
                  <a:miter lim="800000"/>
                  <a:headEnd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8206" name="Text Box 12"/>
              <p:cNvSpPr txBox="1">
                <a:spLocks noChangeArrowheads="1"/>
              </p:cNvSpPr>
              <p:nvPr/>
            </p:nvSpPr>
            <p:spPr bwMode="auto">
              <a:xfrm>
                <a:off x="2381" y="3792"/>
                <a:ext cx="15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s-ES" sz="2000" b="1">
                    <a:solidFill>
                      <a:schemeClr val="bg1"/>
                    </a:solidFill>
                  </a:rPr>
                  <a:t>Velocidad del Bote </a:t>
                </a:r>
              </a:p>
            </p:txBody>
          </p:sp>
        </p:grpSp>
      </p:grp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4572000" y="2057400"/>
            <a:ext cx="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5207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2030C9-F374-462B-AC1E-6D14644318C9}" type="slidenum">
              <a:rPr lang="en-US">
                <a:solidFill>
                  <a:srgbClr val="003366"/>
                </a:solidFill>
              </a:rPr>
              <a:pPr eaLnBrk="1" hangingPunct="1"/>
              <a:t>7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Cómo Manejar Botes</a:t>
            </a:r>
          </a:p>
        </p:txBody>
      </p: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309563" y="4508500"/>
            <a:ext cx="8523287" cy="1612900"/>
            <a:chOff x="288" y="2836"/>
            <a:chExt cx="5369" cy="1016"/>
          </a:xfrm>
        </p:grpSpPr>
        <p:pic>
          <p:nvPicPr>
            <p:cNvPr id="9225" name="Picture 4" descr="diaplac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30"/>
              <a:ext cx="195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5" descr="diaplac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6"/>
              <a:ext cx="200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6" descr="diaplac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865"/>
              <a:ext cx="2009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7"/>
            <p:cNvGrpSpPr>
              <a:grpSpLocks/>
            </p:cNvGrpSpPr>
            <p:nvPr/>
          </p:nvGrpSpPr>
          <p:grpSpPr bwMode="auto">
            <a:xfrm>
              <a:off x="288" y="3600"/>
              <a:ext cx="5328" cy="252"/>
              <a:chOff x="336" y="3792"/>
              <a:chExt cx="5088" cy="252"/>
            </a:xfrm>
          </p:grpSpPr>
          <p:grpSp>
            <p:nvGrpSpPr>
              <p:cNvPr id="9229" name="Group 8"/>
              <p:cNvGrpSpPr>
                <a:grpSpLocks/>
              </p:cNvGrpSpPr>
              <p:nvPr/>
            </p:nvGrpSpPr>
            <p:grpSpPr bwMode="auto">
              <a:xfrm>
                <a:off x="336" y="3792"/>
                <a:ext cx="5088" cy="240"/>
                <a:chOff x="336" y="3792"/>
                <a:chExt cx="5088" cy="240"/>
              </a:xfrm>
            </p:grpSpPr>
            <p:sp>
              <p:nvSpPr>
                <p:cNvPr id="9231" name="Line 9"/>
                <p:cNvSpPr>
                  <a:spLocks noChangeShapeType="1"/>
                </p:cNvSpPr>
                <p:nvPr/>
              </p:nvSpPr>
              <p:spPr bwMode="auto">
                <a:xfrm>
                  <a:off x="4752" y="3920"/>
                  <a:ext cx="672" cy="0"/>
                </a:xfrm>
                <a:prstGeom prst="line">
                  <a:avLst/>
                </a:prstGeom>
                <a:noFill/>
                <a:ln w="254000">
                  <a:solidFill>
                    <a:schemeClr val="hlink"/>
                  </a:solidFill>
                  <a:round/>
                  <a:headEnd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26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" y="3792"/>
                  <a:ext cx="4848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  <a:ln w="76200">
                  <a:noFill/>
                  <a:miter lim="800000"/>
                  <a:headEnd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230" name="Text Box 11"/>
              <p:cNvSpPr txBox="1">
                <a:spLocks noChangeArrowheads="1"/>
              </p:cNvSpPr>
              <p:nvPr/>
            </p:nvSpPr>
            <p:spPr bwMode="auto">
              <a:xfrm>
                <a:off x="2381" y="3792"/>
                <a:ext cx="15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 type="none" w="med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s-ES" sz="2000" b="1">
                    <a:solidFill>
                      <a:schemeClr val="bg1"/>
                    </a:solidFill>
                  </a:rPr>
                  <a:t>Velocidad del Bote </a:t>
                </a:r>
              </a:p>
            </p:txBody>
          </p:sp>
        </p:grpSp>
      </p:grp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4572000" y="2057400"/>
            <a:ext cx="18288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901700" y="15748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/>
              <a:t> </a:t>
            </a:r>
            <a:r>
              <a:rPr lang="es-ES" sz="3200" b="1"/>
              <a:t>Modo de planeo</a:t>
            </a:r>
          </a:p>
        </p:txBody>
      </p:sp>
      <p:sp>
        <p:nvSpPr>
          <p:cNvPr id="9224" name="Oval 14"/>
          <p:cNvSpPr>
            <a:spLocks noChangeArrowheads="1"/>
          </p:cNvSpPr>
          <p:nvPr/>
        </p:nvSpPr>
        <p:spPr bwMode="auto">
          <a:xfrm>
            <a:off x="5334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8" grpId="0" animBg="1"/>
      <p:bldP spid="1116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CEDC24-06DA-4CE9-A9F3-D5005CB414F6}" type="slidenum">
              <a:rPr lang="en-US">
                <a:solidFill>
                  <a:srgbClr val="003366"/>
                </a:solidFill>
              </a:rPr>
              <a:pPr eaLnBrk="1" hangingPunct="1"/>
              <a:t>8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Poder Trimado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2667000"/>
            <a:ext cx="6172200" cy="960438"/>
            <a:chOff x="1872" y="1680"/>
            <a:chExt cx="3888" cy="605"/>
          </a:xfrm>
        </p:grpSpPr>
        <p:sp>
          <p:nvSpPr>
            <p:cNvPr id="10259" name="Text Box 4"/>
            <p:cNvSpPr txBox="1">
              <a:spLocks noChangeArrowheads="1"/>
            </p:cNvSpPr>
            <p:nvPr/>
          </p:nvSpPr>
          <p:spPr bwMode="auto">
            <a:xfrm>
              <a:off x="1872" y="1680"/>
              <a:ext cx="9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3200" b="1"/>
                <a:t>Dentro</a:t>
              </a:r>
            </a:p>
          </p:txBody>
        </p:sp>
        <p:pic>
          <p:nvPicPr>
            <p:cNvPr id="10260" name="Picture 5" descr="down tr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2570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Line 6"/>
            <p:cNvSpPr>
              <a:spLocks noChangeShapeType="1"/>
            </p:cNvSpPr>
            <p:nvPr/>
          </p:nvSpPr>
          <p:spPr bwMode="auto">
            <a:xfrm>
              <a:off x="2304" y="2016"/>
              <a:ext cx="345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27250" y="4114800"/>
            <a:ext cx="7016750" cy="1039813"/>
            <a:chOff x="1340" y="2592"/>
            <a:chExt cx="4420" cy="655"/>
          </a:xfrm>
        </p:grpSpPr>
        <p:sp>
          <p:nvSpPr>
            <p:cNvPr id="10256" name="Rectangle 8"/>
            <p:cNvSpPr>
              <a:spLocks noChangeArrowheads="1"/>
            </p:cNvSpPr>
            <p:nvPr/>
          </p:nvSpPr>
          <p:spPr bwMode="auto">
            <a:xfrm>
              <a:off x="1340" y="2688"/>
              <a:ext cx="1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sz="3200" b="1"/>
                <a:t>Neutral</a:t>
              </a:r>
            </a:p>
          </p:txBody>
        </p:sp>
        <p:pic>
          <p:nvPicPr>
            <p:cNvPr id="10257" name="Picture 9" descr="nut tr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2441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2304" y="2984"/>
              <a:ext cx="345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09850" y="5257800"/>
            <a:ext cx="6534150" cy="1177925"/>
            <a:chOff x="1644" y="3312"/>
            <a:chExt cx="4116" cy="742"/>
          </a:xfrm>
        </p:grpSpPr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1644" y="3456"/>
              <a:ext cx="8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sz="3200" b="1"/>
                <a:t>Fuera</a:t>
              </a:r>
            </a:p>
          </p:txBody>
        </p:sp>
        <p:pic>
          <p:nvPicPr>
            <p:cNvPr id="10254" name="Picture 13" descr="up tri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12"/>
              <a:ext cx="2462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>
              <a:off x="2304" y="3792"/>
              <a:ext cx="345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382000" cy="1066800"/>
          </a:xfrm>
        </p:spPr>
        <p:txBody>
          <a:bodyPr/>
          <a:lstStyle/>
          <a:p>
            <a:pPr eaLnBrk="1" hangingPunct="1"/>
            <a:r>
              <a:rPr lang="es-ES" smtClean="0"/>
              <a:t>Estándar en la mayoría de los motores fuera de borda y I/O*</a:t>
            </a:r>
          </a:p>
        </p:txBody>
      </p:sp>
      <p:sp>
        <p:nvSpPr>
          <p:cNvPr id="10249" name="Oval 16"/>
          <p:cNvSpPr>
            <a:spLocks noChangeArrowheads="1"/>
          </p:cNvSpPr>
          <p:nvPr/>
        </p:nvSpPr>
        <p:spPr bwMode="auto">
          <a:xfrm>
            <a:off x="5334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10250" name="Oval 17"/>
          <p:cNvSpPr>
            <a:spLocks noChangeArrowheads="1"/>
          </p:cNvSpPr>
          <p:nvPr/>
        </p:nvSpPr>
        <p:spPr bwMode="auto">
          <a:xfrm>
            <a:off x="2733675" y="2886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10251" name="Oval 18"/>
          <p:cNvSpPr>
            <a:spLocks noChangeArrowheads="1"/>
          </p:cNvSpPr>
          <p:nvPr/>
        </p:nvSpPr>
        <p:spPr bwMode="auto">
          <a:xfrm>
            <a:off x="1743075" y="44227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sp>
        <p:nvSpPr>
          <p:cNvPr id="10252" name="Oval 19"/>
          <p:cNvSpPr>
            <a:spLocks noChangeArrowheads="1"/>
          </p:cNvSpPr>
          <p:nvPr/>
        </p:nvSpPr>
        <p:spPr bwMode="auto">
          <a:xfrm>
            <a:off x="2371725" y="57435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8D6AD7-B4FA-46F6-870F-E221A02E89AE}" type="slidenum">
              <a:rPr lang="en-US">
                <a:solidFill>
                  <a:srgbClr val="003366"/>
                </a:solidFill>
              </a:rPr>
              <a:pPr eaLnBrk="1" hangingPunct="1"/>
              <a:t>9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Maniobra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Vuelta</a:t>
            </a:r>
          </a:p>
          <a:p>
            <a:pPr lvl="1" eaLnBrk="1" hangingPunct="1"/>
            <a:r>
              <a:rPr lang="es-ES" smtClean="0"/>
              <a:t>Lento, velocidad controlada</a:t>
            </a:r>
          </a:p>
          <a:p>
            <a:pPr eaLnBrk="1" hangingPunct="1"/>
            <a:r>
              <a:rPr lang="es-ES" smtClean="0"/>
              <a:t> Retrocediendo </a:t>
            </a:r>
          </a:p>
          <a:p>
            <a:pPr lvl="1" eaLnBrk="1" hangingPunct="1"/>
            <a:r>
              <a:rPr lang="es-ES" smtClean="0"/>
              <a:t>Lentamente, la popa puede desviarse</a:t>
            </a:r>
          </a:p>
          <a:p>
            <a:pPr eaLnBrk="1" hangingPunct="1"/>
            <a:r>
              <a:rPr lang="es-ES" smtClean="0"/>
              <a:t> Parando </a:t>
            </a:r>
          </a:p>
          <a:p>
            <a:pPr lvl="1" eaLnBrk="1" hangingPunct="1"/>
            <a:r>
              <a:rPr lang="es-ES" smtClean="0"/>
              <a:t>Requiere distancia</a:t>
            </a:r>
          </a:p>
          <a:p>
            <a:pPr lvl="1" eaLnBrk="1" hangingPunct="1"/>
            <a:r>
              <a:rPr lang="es-ES" smtClean="0"/>
              <a:t>Despacio!</a:t>
            </a:r>
          </a:p>
          <a:p>
            <a:pPr lvl="2" eaLnBrk="1" hangingPunct="1"/>
            <a:r>
              <a:rPr lang="es-ES" sz="2000" smtClean="0"/>
              <a:t>Evitar la ola de popa</a:t>
            </a:r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5334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  <a:endParaRPr lang="en-US"/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533400" y="28670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  <a:endParaRPr lang="en-US"/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533400" y="3924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</a:t>
            </a:r>
            <a:endParaRPr lang="en-US"/>
          </a:p>
        </p:txBody>
      </p:sp>
      <p:pic>
        <p:nvPicPr>
          <p:cNvPr id="11273" name="Picture 7" descr="03_05_2_1B_0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572000" cy="21605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    Copyright 2014 - Coast Guard Auxiliary Association, Inc. </a:t>
            </a:r>
            <a:endParaRPr lang="en-US" sz="1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x 2">
  <a:themeElements>
    <a:clrScheme name="Aux 2 13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2A2A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x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x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Aux 2</Template>
  <TotalTime>827</TotalTime>
  <Words>4632</Words>
  <Application>Microsoft Office PowerPoint</Application>
  <PresentationFormat>On-screen Show (4:3)</PresentationFormat>
  <Paragraphs>1069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Arial Black</vt:lpstr>
      <vt:lpstr>Aux 2</vt:lpstr>
      <vt:lpstr>Capítulo 4</vt:lpstr>
      <vt:lpstr>Operando su  Embarcación…Con Seguridad</vt:lpstr>
      <vt:lpstr>Carga Equipo y  Pasajeros Correctamente</vt:lpstr>
      <vt:lpstr>Carga Segura</vt:lpstr>
      <vt:lpstr>Cómo Manejar Botes</vt:lpstr>
      <vt:lpstr>Cómo Manejar Botes</vt:lpstr>
      <vt:lpstr>Cómo Manejar Botes</vt:lpstr>
      <vt:lpstr>Poder Trimado</vt:lpstr>
      <vt:lpstr>Maniobra</vt:lpstr>
      <vt:lpstr>Corriendo Hacia las Olas</vt:lpstr>
      <vt:lpstr>Corriendo Delante de las Olas</vt:lpstr>
      <vt:lpstr>Corriendo Paralelo a las Olas</vt:lpstr>
      <vt:lpstr>Cortesía en el Agua</vt:lpstr>
      <vt:lpstr>Zarpando Con Viento en el Atracadero</vt:lpstr>
      <vt:lpstr>Zarpando Sin Viento o Corriente Del Atracadero </vt:lpstr>
      <vt:lpstr>Atracando</vt:lpstr>
      <vt:lpstr>No Viento o Corriente</vt:lpstr>
      <vt:lpstr>Viento o Corriente Del Atracadero </vt:lpstr>
      <vt:lpstr>Atando a Flotadores y Muelles</vt:lpstr>
      <vt:lpstr>Material de Protección Evita Desgaste de Líneas</vt:lpstr>
      <vt:lpstr>Anclas</vt:lpstr>
      <vt:lpstr>Tipos de Anclas</vt:lpstr>
      <vt:lpstr>Tipos de Anclas</vt:lpstr>
      <vt:lpstr>Directrices de Anclaje</vt:lpstr>
      <vt:lpstr>  Directrices de Anclaje</vt:lpstr>
      <vt:lpstr>Establecimiento de Anclaje</vt:lpstr>
      <vt:lpstr>Permita Espacio Para “Movimiento”</vt:lpstr>
      <vt:lpstr>  Recuperando el Ancla</vt:lpstr>
      <vt:lpstr>Operando Embarcaciones Personales Acuáticas (PWC’s)</vt:lpstr>
      <vt:lpstr>   Operando Embarcaciones      Personales Acuáticas (PWC’s)</vt:lpstr>
      <vt:lpstr>No Pasar Cerca</vt:lpstr>
      <vt:lpstr>Operando Embarcaciones      Personales Acuáticas (PWC’s)</vt:lpstr>
      <vt:lpstr>Otras Consideraciones del PWC </vt:lpstr>
      <vt:lpstr>PWC Zozobrada </vt:lpstr>
      <vt:lpstr>PWC Zozobrada </vt:lpstr>
      <vt:lpstr>PWC Zozobrada </vt:lpstr>
      <vt:lpstr>Cordón de Seguridad</vt:lpstr>
      <vt:lpstr>Repaso Capítulo 4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Fin del Capítulo 4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Stroup</dc:creator>
  <cp:lastModifiedBy>Stroup, Daniel</cp:lastModifiedBy>
  <cp:revision>200</cp:revision>
  <dcterms:created xsi:type="dcterms:W3CDTF">2006-04-04T00:02:01Z</dcterms:created>
  <dcterms:modified xsi:type="dcterms:W3CDTF">2014-02-06T20:03:33Z</dcterms:modified>
</cp:coreProperties>
</file>